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52"/>
  </p:notesMasterIdLst>
  <p:sldIdLst>
    <p:sldId id="256" r:id="rId2"/>
    <p:sldId id="367" r:id="rId3"/>
    <p:sldId id="415" r:id="rId4"/>
    <p:sldId id="257" r:id="rId5"/>
    <p:sldId id="416" r:id="rId6"/>
    <p:sldId id="417" r:id="rId7"/>
    <p:sldId id="418" r:id="rId8"/>
    <p:sldId id="419" r:id="rId9"/>
    <p:sldId id="420" r:id="rId10"/>
    <p:sldId id="421" r:id="rId11"/>
    <p:sldId id="422" r:id="rId12"/>
    <p:sldId id="423" r:id="rId13"/>
    <p:sldId id="424" r:id="rId14"/>
    <p:sldId id="452" r:id="rId15"/>
    <p:sldId id="453" r:id="rId16"/>
    <p:sldId id="454" r:id="rId17"/>
    <p:sldId id="455" r:id="rId18"/>
    <p:sldId id="425" r:id="rId19"/>
    <p:sldId id="426" r:id="rId20"/>
    <p:sldId id="456" r:id="rId21"/>
    <p:sldId id="427" r:id="rId22"/>
    <p:sldId id="428" r:id="rId23"/>
    <p:sldId id="429" r:id="rId24"/>
    <p:sldId id="430" r:id="rId25"/>
    <p:sldId id="431" r:id="rId26"/>
    <p:sldId id="432" r:id="rId27"/>
    <p:sldId id="433" r:id="rId28"/>
    <p:sldId id="434" r:id="rId29"/>
    <p:sldId id="435" r:id="rId30"/>
    <p:sldId id="436" r:id="rId31"/>
    <p:sldId id="437" r:id="rId32"/>
    <p:sldId id="438" r:id="rId33"/>
    <p:sldId id="439" r:id="rId34"/>
    <p:sldId id="440" r:id="rId35"/>
    <p:sldId id="441" r:id="rId36"/>
    <p:sldId id="442" r:id="rId37"/>
    <p:sldId id="443" r:id="rId38"/>
    <p:sldId id="444" r:id="rId39"/>
    <p:sldId id="445" r:id="rId40"/>
    <p:sldId id="446" r:id="rId41"/>
    <p:sldId id="447" r:id="rId42"/>
    <p:sldId id="448" r:id="rId43"/>
    <p:sldId id="449" r:id="rId44"/>
    <p:sldId id="450" r:id="rId45"/>
    <p:sldId id="451" r:id="rId46"/>
    <p:sldId id="366" r:id="rId47"/>
    <p:sldId id="364" r:id="rId48"/>
    <p:sldId id="365" r:id="rId49"/>
    <p:sldId id="258" r:id="rId50"/>
    <p:sldId id="27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4B3CF4C-2C45-4BDE-B5CA-52BFF3C28F04}">
          <p14:sldIdLst>
            <p14:sldId id="256"/>
            <p14:sldId id="367"/>
            <p14:sldId id="415"/>
          </p14:sldIdLst>
        </p14:section>
        <p14:section name="Agenda" id="{6DC58C8F-B829-438C-AF0D-EF5AE28ACCF7}">
          <p14:sldIdLst>
            <p14:sldId id="257"/>
          </p14:sldIdLst>
        </p14:section>
        <p14:section name="Novedades en XAML" id="{3135C010-6568-4341-9B7B-621F2D706E6E}">
          <p14:sldIdLst>
            <p14:sldId id="416"/>
            <p14:sldId id="417"/>
            <p14:sldId id="418"/>
            <p14:sldId id="419"/>
            <p14:sldId id="420"/>
            <p14:sldId id="421"/>
            <p14:sldId id="422"/>
            <p14:sldId id="423"/>
            <p14:sldId id="424"/>
            <p14:sldId id="452"/>
            <p14:sldId id="453"/>
            <p14:sldId id="454"/>
            <p14:sldId id="455"/>
            <p14:sldId id="425"/>
            <p14:sldId id="426"/>
            <p14:sldId id="45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Lst>
        </p14:section>
        <p14:section name="P&amp;R" id="{44A3C956-8714-4294-B1CE-16CE50823727}">
          <p14:sldIdLst>
            <p14:sldId id="366"/>
          </p14:sldIdLst>
        </p14:section>
        <p14:section name="Template 10" id="{02B7D6B7-14DE-49C3-89F5-6AA3849D57E0}">
          <p14:sldIdLst>
            <p14:sldId id="364"/>
            <p14:sldId id="365"/>
          </p14:sldIdLst>
        </p14:section>
        <p14:section name="Conclusiones &amp; Próximos pasos" id="{835FC299-188D-4CE8-BDCC-334E65879594}">
          <p14:sldIdLst>
            <p14:sldId id="258"/>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814"/>
    <a:srgbClr val="FFFFFF"/>
    <a:srgbClr val="008000"/>
    <a:srgbClr val="18B418"/>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3" autoAdjust="0"/>
    <p:restoredTop sz="84695" autoAdjust="0"/>
  </p:normalViewPr>
  <p:slideViewPr>
    <p:cSldViewPr snapToGrid="0">
      <p:cViewPr varScale="1">
        <p:scale>
          <a:sx n="98" d="100"/>
          <a:sy n="98" d="100"/>
        </p:scale>
        <p:origin x="804" y="96"/>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05/06/2015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‹Nº›</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6/5/2015 7:12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79827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6/5/2015 7:12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4233571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6/5/2015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01878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868855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6/5/2015 7:12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648709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6/5/2015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1322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6/5/2015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589742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6/5/2015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25373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6/5/2015 7:12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92555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6/5/2015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27893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6/5/2015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2869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16613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6/5/2015 7:12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419682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6/5/2015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517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6/5/2015 7:12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534665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err="1" smtClean="0"/>
              <a:t>Conclusiones</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50000"/>
          </a:schemeClr>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10472959" y="5622049"/>
            <a:ext cx="1350521" cy="287683"/>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a:t>
            </a:r>
            <a:r>
              <a:rPr lang="en-US" sz="667" dirty="0" smtClean="0">
                <a:solidFill>
                  <a:prstClr val="white">
                    <a:alpha val="95000"/>
                  </a:prstClr>
                </a:solidFill>
                <a:cs typeface="Segoe UI" pitchFamily="34" charset="0"/>
              </a:rPr>
              <a:t>2015 </a:t>
            </a:r>
            <a:r>
              <a:rPr lang="en-US" sz="667"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038" y="2217294"/>
            <a:ext cx="1444962" cy="2287854"/>
          </a:xfrm>
          <a:prstGeom prst="rect">
            <a:avLst/>
          </a:prstGeom>
        </p:spPr>
      </p:pic>
      <p:sp>
        <p:nvSpPr>
          <p:cNvPr id="2" name="TextBox 1"/>
          <p:cNvSpPr txBox="1"/>
          <p:nvPr userDrawn="1"/>
        </p:nvSpPr>
        <p:spPr>
          <a:xfrm>
            <a:off x="3124200" y="2508680"/>
            <a:ext cx="7239000" cy="2148280"/>
          </a:xfrm>
          <a:prstGeom prst="rect">
            <a:avLst/>
          </a:prstGeom>
          <a:noFill/>
        </p:spPr>
        <p:txBody>
          <a:bodyPr wrap="square" lIns="137160" tIns="109728" rIns="137160" bIns="109728" rtlCol="0">
            <a:spAutoFit/>
          </a:bodyPr>
          <a:lstStyle/>
          <a:p>
            <a:pPr>
              <a:lnSpc>
                <a:spcPct val="90000"/>
              </a:lnSpc>
              <a:spcBef>
                <a:spcPts val="600"/>
              </a:spcBef>
            </a:pPr>
            <a:r>
              <a:rPr lang="en-US" sz="3200" b="1" dirty="0" err="1" smtClean="0"/>
              <a:t>Permaneced</a:t>
            </a:r>
            <a:r>
              <a:rPr lang="en-US" sz="3200" b="1" dirty="0" smtClean="0"/>
              <a:t> </a:t>
            </a:r>
            <a:r>
              <a:rPr lang="en-US" sz="3200" b="1" dirty="0" err="1" smtClean="0"/>
              <a:t>atentos</a:t>
            </a:r>
            <a:r>
              <a:rPr lang="en-US" sz="3200" b="1" dirty="0" smtClean="0"/>
              <a:t> para </a:t>
            </a:r>
            <a:r>
              <a:rPr lang="en-US" sz="3200" b="1" dirty="0" err="1" smtClean="0"/>
              <a:t>más</a:t>
            </a:r>
            <a:r>
              <a:rPr lang="en-US" sz="3200" b="1" dirty="0" smtClean="0"/>
              <a:t> </a:t>
            </a:r>
            <a:r>
              <a:rPr lang="en-US" sz="3200" b="1" dirty="0" err="1" smtClean="0"/>
              <a:t>eventos</a:t>
            </a:r>
            <a:r>
              <a:rPr lang="en-US" sz="3200" b="1" dirty="0" smtClean="0"/>
              <a:t> MVP</a:t>
            </a:r>
            <a:r>
              <a:rPr lang="en-US" sz="3200" b="1" baseline="0" dirty="0" smtClean="0"/>
              <a:t> </a:t>
            </a:r>
            <a:r>
              <a:rPr lang="en-US" sz="3200" b="1" baseline="0" dirty="0" err="1" smtClean="0"/>
              <a:t>globales</a:t>
            </a:r>
            <a:r>
              <a:rPr lang="en-US" sz="3200" b="1" dirty="0" smtClean="0"/>
              <a:t>!</a:t>
            </a:r>
          </a:p>
          <a:p>
            <a:pPr>
              <a:lnSpc>
                <a:spcPct val="90000"/>
              </a:lnSpc>
              <a:spcBef>
                <a:spcPts val="600"/>
              </a:spcBef>
            </a:pPr>
            <a:endParaRPr lang="en-US" sz="3200" dirty="0" smtClean="0"/>
          </a:p>
          <a:p>
            <a:pPr>
              <a:lnSpc>
                <a:spcPct val="90000"/>
              </a:lnSpc>
              <a:spcBef>
                <a:spcPts val="600"/>
              </a:spcBef>
            </a:pPr>
            <a:r>
              <a:rPr lang="en-US" sz="3200" b="1" dirty="0" err="1" smtClean="0"/>
              <a:t>Visítanos</a:t>
            </a:r>
            <a:r>
              <a:rPr lang="en-US" sz="3200" b="1" baseline="0" dirty="0" smtClean="0"/>
              <a:t> </a:t>
            </a:r>
            <a:r>
              <a:rPr lang="en-US" sz="3200" b="1" baseline="0" dirty="0" err="1" smtClean="0"/>
              <a:t>en</a:t>
            </a:r>
            <a:r>
              <a:rPr lang="en-US" sz="3200" b="1" baseline="0" dirty="0" smtClean="0"/>
              <a:t> http://mvp.microsoft.com</a:t>
            </a:r>
            <a:endParaRPr lang="en-US" sz="3200" b="1" dirty="0" smtClean="0"/>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937625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6/5/2015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58574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234901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325345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9634639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50761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205203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2" y="1187621"/>
            <a:ext cx="5826760" cy="205203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12042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89653603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8988" y="283719"/>
            <a:ext cx="714492" cy="1131278"/>
          </a:xfrm>
          <a:prstGeom prst="rect">
            <a:avLst/>
          </a:prstGeom>
        </p:spPr>
      </p:pic>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smtClean="0"/>
              <a:t>Windows 10 Developer</a:t>
            </a:r>
            <a:br>
              <a:rPr lang="en-US" sz="800" dirty="0" smtClean="0"/>
            </a:br>
            <a:r>
              <a:rPr lang="en-US" sz="800" dirty="0" smtClean="0"/>
              <a:t>Readiness – Spain</a:t>
            </a:r>
            <a:endParaRPr lang="en-US" sz="800" dirty="0" smtClean="0">
              <a:solidFill>
                <a:srgbClr val="666666"/>
              </a:solidFill>
            </a:endParaRP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8" r:id="rId28"/>
    <p:sldLayoutId id="2147483749" r:id="rId29"/>
    <p:sldLayoutId id="2147483750" r:id="rId30"/>
    <p:sldLayoutId id="2147483756" r:id="rId31"/>
    <p:sldLayoutId id="2147483757" r:id="rId32"/>
    <p:sldLayoutId id="2147483758" r:id="rId33"/>
    <p:sldLayoutId id="2147483759" r:id="rId34"/>
    <p:sldLayoutId id="2147483760" r:id="rId35"/>
    <p:sldLayoutId id="2147483761" r:id="rId36"/>
    <p:sldLayoutId id="2147483762" r:id="rId37"/>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12.jpg"/><Relationship Id="rId7" Type="http://schemas.microsoft.com/office/2007/relationships/hdphoto" Target="../media/hdphoto2.wdp"/><Relationship Id="rId12" Type="http://schemas.openxmlformats.org/officeDocument/2006/relationships/image" Target="../media/image17.jpg"/><Relationship Id="rId2" Type="http://schemas.openxmlformats.org/officeDocument/2006/relationships/notesSlide" Target="../notesSlides/notesSlide6.xml"/><Relationship Id="rId16" Type="http://schemas.openxmlformats.org/officeDocument/2006/relationships/image" Target="../media/image20.jpeg"/><Relationship Id="rId1" Type="http://schemas.openxmlformats.org/officeDocument/2006/relationships/slideLayout" Target="../slideLayouts/slideLayout35.xml"/><Relationship Id="rId6" Type="http://schemas.openxmlformats.org/officeDocument/2006/relationships/image" Target="../media/image1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19.jpeg"/><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3.wdp"/><Relationship Id="rId1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hyperlink" Target="http://blogs.msdn.com/b/vancem/archive/2012/07/09/logging-your-own-etw-events-in-c-system-diagnostics-tracing-eventsource.aspx" TargetMode="External"/><Relationship Id="rId4" Type="http://schemas.openxmlformats.org/officeDocument/2006/relationships/hyperlink" Target="https://msdn.microsoft.com/en-us/library/windows/hardware/hh162945.aspx"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channel9.msdn.com/Events/Build/2013/3-158" TargetMode="External"/><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javiersuarezruiz@Hotmail.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hyperlink" Target="http://aka.ms/Win10MVP"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1621" y="746042"/>
            <a:ext cx="10751313" cy="2695311"/>
          </a:xfrm>
        </p:spPr>
        <p:txBody>
          <a:bodyPr/>
          <a:lstStyle/>
          <a:p>
            <a:r>
              <a:rPr lang="en-US" sz="6600" dirty="0" smtClean="0"/>
              <a:t>Windows 10 Developer</a:t>
            </a:r>
            <a:br>
              <a:rPr lang="en-US" sz="6600" dirty="0" smtClean="0"/>
            </a:br>
            <a:r>
              <a:rPr lang="en-US" sz="6600" dirty="0" smtClean="0"/>
              <a:t>Readiness – </a:t>
            </a:r>
            <a:r>
              <a:rPr lang="en-US" sz="5400" dirty="0" smtClean="0"/>
              <a:t>Spain</a:t>
            </a:r>
            <a:br>
              <a:rPr lang="en-US" sz="5400" dirty="0" smtClean="0"/>
            </a:br>
            <a:r>
              <a:rPr lang="en-US" sz="3600" b="0" i="1" dirty="0" smtClean="0"/>
              <a:t>- </a:t>
            </a:r>
            <a:r>
              <a:rPr lang="en-US" sz="3600" b="0" i="1" dirty="0"/>
              <a:t>Powered by </a:t>
            </a:r>
            <a:r>
              <a:rPr lang="en-US" sz="3600" b="0" i="1" dirty="0" smtClean="0"/>
              <a:t>MVPs</a:t>
            </a:r>
            <a:endParaRPr lang="en-US" sz="3600" b="0" i="1" dirty="0"/>
          </a:p>
        </p:txBody>
      </p:sp>
      <p:sp>
        <p:nvSpPr>
          <p:cNvPr id="3" name="Subtitle 2"/>
          <p:cNvSpPr>
            <a:spLocks noGrp="1"/>
          </p:cNvSpPr>
          <p:nvPr>
            <p:ph type="subTitle" idx="1"/>
          </p:nvPr>
        </p:nvSpPr>
        <p:spPr>
          <a:xfrm>
            <a:off x="857875" y="3917603"/>
            <a:ext cx="10358804" cy="2238552"/>
          </a:xfrm>
        </p:spPr>
        <p:txBody>
          <a:bodyPr/>
          <a:lstStyle/>
          <a:p>
            <a:r>
              <a:rPr lang="en-US" dirty="0" smtClean="0">
                <a:solidFill>
                  <a:schemeClr val="bg2">
                    <a:lumMod val="90000"/>
                  </a:schemeClr>
                </a:solidFill>
              </a:rPr>
              <a:t>Javier Suárez</a:t>
            </a:r>
          </a:p>
          <a:p>
            <a:r>
              <a:rPr lang="en-US" dirty="0" smtClean="0">
                <a:solidFill>
                  <a:schemeClr val="bg2">
                    <a:lumMod val="90000"/>
                  </a:schemeClr>
                </a:solidFill>
              </a:rPr>
              <a:t>Josué Yeray</a:t>
            </a:r>
          </a:p>
          <a:p>
            <a:r>
              <a:rPr lang="en-US" dirty="0" smtClean="0">
                <a:solidFill>
                  <a:schemeClr val="bg2">
                    <a:lumMod val="90000"/>
                  </a:schemeClr>
                </a:solidFill>
              </a:rPr>
              <a:t>Rafa Serna</a:t>
            </a:r>
            <a:endParaRPr lang="en-US" dirty="0"/>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Control Pivot</a:t>
            </a:r>
            <a:endParaRPr lang="en-US" dirty="0"/>
          </a:p>
        </p:txBody>
      </p:sp>
    </p:spTree>
    <p:extLst>
      <p:ext uri="{BB962C8B-B14F-4D97-AF65-F5344CB8AC3E}">
        <p14:creationId xmlns:p14="http://schemas.microsoft.com/office/powerpoint/2010/main" val="4093011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2" y="229055"/>
            <a:ext cx="11147432" cy="747791"/>
          </a:xfrm>
        </p:spPr>
        <p:txBody>
          <a:bodyPr/>
          <a:lstStyle/>
          <a:p>
            <a:r>
              <a:rPr lang="en-US" dirty="0" err="1" smtClean="0"/>
              <a:t>Escribir</a:t>
            </a:r>
            <a:r>
              <a:rPr lang="en-US" dirty="0" smtClean="0"/>
              <a:t> </a:t>
            </a:r>
            <a:r>
              <a:rPr lang="en-US" dirty="0" err="1" smtClean="0"/>
              <a:t>es</a:t>
            </a:r>
            <a:r>
              <a:rPr lang="en-US" dirty="0" smtClean="0"/>
              <a:t> </a:t>
            </a:r>
            <a:r>
              <a:rPr lang="en-US" dirty="0" err="1" smtClean="0"/>
              <a:t>humano</a:t>
            </a:r>
            <a:r>
              <a:rPr lang="en-US" dirty="0" smtClean="0"/>
              <a:t>.</a:t>
            </a:r>
            <a:endParaRPr lang="en-US" dirty="0"/>
          </a:p>
        </p:txBody>
      </p:sp>
      <p:sp>
        <p:nvSpPr>
          <p:cNvPr id="3" name="Text Placeholder 2"/>
          <p:cNvSpPr>
            <a:spLocks noGrp="1"/>
          </p:cNvSpPr>
          <p:nvPr>
            <p:ph type="body" sz="quarter" idx="10"/>
          </p:nvPr>
        </p:nvSpPr>
        <p:spPr>
          <a:xfrm>
            <a:off x="521491" y="1530129"/>
            <a:ext cx="7064716" cy="2051739"/>
          </a:xfrm>
        </p:spPr>
        <p:txBody>
          <a:bodyPr/>
          <a:lstStyle/>
          <a:p>
            <a:r>
              <a:rPr lang="en-US" dirty="0" err="1" smtClean="0"/>
              <a:t>Immediato</a:t>
            </a:r>
            <a:endParaRPr lang="en-US" dirty="0"/>
          </a:p>
          <a:p>
            <a:r>
              <a:rPr lang="en-US" dirty="0" err="1" smtClean="0"/>
              <a:t>Expresivo</a:t>
            </a:r>
            <a:endParaRPr lang="en-US" dirty="0"/>
          </a:p>
          <a:p>
            <a:r>
              <a:rPr lang="en-US" dirty="0" smtClean="0"/>
              <a:t>Personal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38021" y="4550338"/>
            <a:ext cx="1709685" cy="2316700"/>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7227992" y="4550338"/>
            <a:ext cx="1709685" cy="2316700"/>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0638021" y="2275940"/>
            <a:ext cx="1709685" cy="2289758"/>
          </a:xfrm>
          <a:prstGeom prst="rect">
            <a:avLst/>
          </a:prstGeom>
        </p:spPr>
      </p:pic>
      <p:pic>
        <p:nvPicPr>
          <p:cNvPr id="12" name="Picture 11"/>
          <p:cNvPicPr>
            <a:picLocks noChangeAspect="1"/>
          </p:cNvPicPr>
          <p:nvPr/>
        </p:nvPicPr>
        <p:blipFill>
          <a:blip r:embed="rId8" cstate="email">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tretch>
            <a:fillRect/>
          </a:stretch>
        </p:blipFill>
        <p:spPr>
          <a:xfrm>
            <a:off x="10638021" y="-16549"/>
            <a:ext cx="1709685" cy="2289000"/>
          </a:xfrm>
          <a:prstGeom prst="rect">
            <a:avLst/>
          </a:prstGeom>
        </p:spPr>
      </p:pic>
      <p:pic>
        <p:nvPicPr>
          <p:cNvPr id="13" name="Picture 12"/>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a:xfrm>
            <a:off x="7227992" y="2269291"/>
            <a:ext cx="1709685" cy="2289758"/>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8933007" y="-20466"/>
            <a:ext cx="1709685" cy="2289758"/>
          </a:xfrm>
          <a:prstGeom prst="rect">
            <a:avLst/>
          </a:prstGeom>
        </p:spPr>
      </p:pic>
      <p:pic>
        <p:nvPicPr>
          <p:cNvPr id="15" name="Picture 14"/>
          <p:cNvPicPr>
            <a:picLocks noChangeAspect="1"/>
          </p:cNvPicPr>
          <p:nvPr/>
        </p:nvPicPr>
        <p:blipFill rotWithShape="1">
          <a:blip r:embed="rId13" cstate="email">
            <a:extLst>
              <a:ext uri="{BEBA8EAE-BF5A-486C-A8C5-ECC9F3942E4B}">
                <a14:imgProps xmlns:a14="http://schemas.microsoft.com/office/drawing/2010/main">
                  <a14:imgLayer r:embed="rId14">
                    <a14:imgEffect>
                      <a14:colorTemperature colorTemp="4700"/>
                    </a14:imgEffect>
                    <a14:imgEffect>
                      <a14:saturation sat="33000"/>
                    </a14:imgEffect>
                    <a14:imgEffect>
                      <a14:brightnessContrast bright="40000" contrast="20000"/>
                    </a14:imgEffect>
                  </a14:imgLayer>
                </a14:imgProps>
              </a:ext>
              <a:ext uri="{28A0092B-C50C-407E-A947-70E740481C1C}">
                <a14:useLocalDpi xmlns:a14="http://schemas.microsoft.com/office/drawing/2010/main"/>
              </a:ext>
            </a:extLst>
          </a:blip>
          <a:srcRect t="252" b="-62"/>
          <a:stretch/>
        </p:blipFill>
        <p:spPr>
          <a:xfrm>
            <a:off x="7227992" y="639"/>
            <a:ext cx="1709685" cy="2275301"/>
          </a:xfrm>
          <a:prstGeom prst="rect">
            <a:avLst/>
          </a:prstGeom>
        </p:spPr>
      </p:pic>
      <p:pic>
        <p:nvPicPr>
          <p:cNvPr id="4" name="Picture 3"/>
          <p:cNvPicPr>
            <a:picLocks noChangeAspect="1"/>
          </p:cNvPicPr>
          <p:nvPr/>
        </p:nvPicPr>
        <p:blipFill rotWithShape="1">
          <a:blip r:embed="rId15" cstate="print">
            <a:extLst>
              <a:ext uri="{28A0092B-C50C-407E-A947-70E740481C1C}">
                <a14:useLocalDpi xmlns:a14="http://schemas.microsoft.com/office/drawing/2010/main" val="0"/>
              </a:ext>
            </a:extLst>
          </a:blip>
          <a:srcRect l="7701" t="8603" r="3326" b="4245"/>
          <a:stretch/>
        </p:blipFill>
        <p:spPr>
          <a:xfrm>
            <a:off x="8933007" y="2269291"/>
            <a:ext cx="1734229" cy="2274398"/>
          </a:xfrm>
          <a:prstGeom prst="rect">
            <a:avLst/>
          </a:prstGeom>
        </p:spPr>
      </p:pic>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8642048" y="4834647"/>
            <a:ext cx="2327665" cy="1745749"/>
          </a:xfrm>
          <a:prstGeom prst="rect">
            <a:avLst/>
          </a:prstGeom>
        </p:spPr>
      </p:pic>
    </p:spTree>
    <p:extLst>
      <p:ext uri="{BB962C8B-B14F-4D97-AF65-F5344CB8AC3E}">
        <p14:creationId xmlns:p14="http://schemas.microsoft.com/office/powerpoint/2010/main" val="28337893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InkCanvas</a:t>
            </a:r>
            <a:endParaRPr lang="en-US" dirty="0"/>
          </a:p>
        </p:txBody>
      </p:sp>
      <p:sp>
        <p:nvSpPr>
          <p:cNvPr id="4" name="Content Placeholder 3"/>
          <p:cNvSpPr>
            <a:spLocks noGrp="1"/>
          </p:cNvSpPr>
          <p:nvPr>
            <p:ph sz="quarter" idx="14"/>
          </p:nvPr>
        </p:nvSpPr>
        <p:spPr>
          <a:xfrm>
            <a:off x="269239" y="1187939"/>
            <a:ext cx="5300091" cy="6094872"/>
          </a:xfrm>
        </p:spPr>
        <p:txBody>
          <a:bodyPr/>
          <a:lstStyle/>
          <a:p>
            <a:r>
              <a:rPr lang="en-US" dirty="0" smtClean="0"/>
              <a:t>Se </a:t>
            </a:r>
            <a:r>
              <a:rPr lang="en-US" dirty="0" err="1" smtClean="0"/>
              <a:t>puede</a:t>
            </a:r>
            <a:r>
              <a:rPr lang="en-US" dirty="0" smtClean="0"/>
              <a:t> </a:t>
            </a:r>
            <a:r>
              <a:rPr lang="en-US" dirty="0" err="1" smtClean="0"/>
              <a:t>configurar</a:t>
            </a:r>
            <a:r>
              <a:rPr lang="en-US" dirty="0" smtClean="0"/>
              <a:t> para </a:t>
            </a:r>
            <a:r>
              <a:rPr lang="en-US" dirty="0" err="1" smtClean="0"/>
              <a:t>utilizar</a:t>
            </a:r>
            <a:r>
              <a:rPr lang="en-US" dirty="0" smtClean="0"/>
              <a:t> </a:t>
            </a:r>
            <a:r>
              <a:rPr lang="en-US" dirty="0" err="1" smtClean="0"/>
              <a:t>diferentes</a:t>
            </a:r>
            <a:r>
              <a:rPr lang="en-US" dirty="0" smtClean="0"/>
              <a:t> Inputs (Pen</a:t>
            </a:r>
            <a:r>
              <a:rPr lang="en-US" dirty="0"/>
              <a:t>, Touch, Mouse, etc.)</a:t>
            </a:r>
          </a:p>
          <a:p>
            <a:r>
              <a:rPr lang="en-US" dirty="0" smtClean="0"/>
              <a:t>Se </a:t>
            </a:r>
            <a:r>
              <a:rPr lang="en-US" dirty="0" err="1" smtClean="0"/>
              <a:t>pueden</a:t>
            </a:r>
            <a:r>
              <a:rPr lang="en-US" dirty="0" smtClean="0"/>
              <a:t> </a:t>
            </a:r>
            <a:r>
              <a:rPr lang="en-US" dirty="0" err="1" smtClean="0"/>
              <a:t>modificar</a:t>
            </a:r>
            <a:r>
              <a:rPr lang="en-US" dirty="0" smtClean="0"/>
              <a:t> </a:t>
            </a:r>
            <a:r>
              <a:rPr lang="en-US" dirty="0" err="1" smtClean="0"/>
              <a:t>atributos</a:t>
            </a:r>
            <a:r>
              <a:rPr lang="en-US" dirty="0" smtClean="0"/>
              <a:t> de </a:t>
            </a:r>
            <a:r>
              <a:rPr lang="en-US" dirty="0" err="1" smtClean="0"/>
              <a:t>dibujo</a:t>
            </a:r>
            <a:endParaRPr lang="en-US" dirty="0"/>
          </a:p>
          <a:p>
            <a:r>
              <a:rPr lang="en-US" dirty="0" err="1" smtClean="0"/>
              <a:t>Posibilidad</a:t>
            </a:r>
            <a:r>
              <a:rPr lang="en-US" dirty="0" smtClean="0"/>
              <a:t> de </a:t>
            </a:r>
            <a:r>
              <a:rPr lang="en-US" dirty="0" err="1" smtClean="0"/>
              <a:t>sintetizar</a:t>
            </a:r>
            <a:r>
              <a:rPr lang="en-US" dirty="0" smtClean="0"/>
              <a:t> </a:t>
            </a:r>
            <a:r>
              <a:rPr lang="en-US" dirty="0" err="1" smtClean="0"/>
              <a:t>información</a:t>
            </a:r>
            <a:endParaRPr lang="en-US" dirty="0"/>
          </a:p>
        </p:txBody>
      </p:sp>
      <p:sp>
        <p:nvSpPr>
          <p:cNvPr id="9" name="Rectangle 4"/>
          <p:cNvSpPr/>
          <p:nvPr/>
        </p:nvSpPr>
        <p:spPr bwMode="auto">
          <a:xfrm>
            <a:off x="6431825" y="3875390"/>
            <a:ext cx="5487549" cy="6242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529" dirty="0" err="1" smtClean="0">
                <a:gradFill>
                  <a:gsLst>
                    <a:gs pos="0">
                      <a:srgbClr val="FFFFFF"/>
                    </a:gs>
                    <a:gs pos="100000">
                      <a:srgbClr val="FFFFFF"/>
                    </a:gs>
                  </a:gsLst>
                  <a:lin ang="5400000" scaled="0"/>
                </a:gradFill>
                <a:latin typeface="Segoe UI Light"/>
                <a:ea typeface="Segoe UI" pitchFamily="34" charset="0"/>
                <a:cs typeface="Segoe UI" pitchFamily="34" charset="0"/>
              </a:rPr>
              <a:t>Procesado</a:t>
            </a:r>
            <a:r>
              <a:rPr lang="en-US" sz="3529" dirty="0" smtClean="0">
                <a:gradFill>
                  <a:gsLst>
                    <a:gs pos="0">
                      <a:srgbClr val="FFFFFF"/>
                    </a:gs>
                    <a:gs pos="100000">
                      <a:srgbClr val="FFFFFF"/>
                    </a:gs>
                  </a:gsLst>
                  <a:lin ang="5400000" scaled="0"/>
                </a:gradFill>
                <a:latin typeface="Segoe UI Light"/>
                <a:ea typeface="Segoe UI" pitchFamily="34" charset="0"/>
                <a:cs typeface="Segoe UI" pitchFamily="34" charset="0"/>
              </a:rPr>
              <a:t> del </a:t>
            </a:r>
            <a:r>
              <a:rPr lang="en-US" sz="3529" dirty="0">
                <a:gradFill>
                  <a:gsLst>
                    <a:gs pos="0">
                      <a:srgbClr val="FFFFFF"/>
                    </a:gs>
                    <a:gs pos="100000">
                      <a:srgbClr val="FFFFFF"/>
                    </a:gs>
                  </a:gsLst>
                  <a:lin ang="5400000" scaled="0"/>
                </a:gradFill>
                <a:ea typeface="Segoe UI" pitchFamily="34" charset="0"/>
                <a:cs typeface="Segoe UI" pitchFamily="34" charset="0"/>
              </a:rPr>
              <a:t>Input </a:t>
            </a:r>
            <a:endParaRPr lang="en-US" sz="352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 name="Rectangle 2"/>
          <p:cNvSpPr/>
          <p:nvPr/>
        </p:nvSpPr>
        <p:spPr bwMode="auto">
          <a:xfrm>
            <a:off x="6431825" y="2311315"/>
            <a:ext cx="5487549" cy="59450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529" dirty="0" err="1">
                <a:solidFill>
                  <a:srgbClr val="404040"/>
                </a:solidFill>
                <a:latin typeface="Segoe UI Light"/>
                <a:ea typeface="Segoe UI" pitchFamily="34" charset="0"/>
                <a:cs typeface="Segoe UI" pitchFamily="34" charset="0"/>
              </a:rPr>
              <a:t>InkCanvas</a:t>
            </a:r>
            <a:endParaRPr lang="en-US" sz="3529" dirty="0">
              <a:solidFill>
                <a:srgbClr val="404040"/>
              </a:solidFill>
              <a:latin typeface="Segoe UI Light"/>
              <a:ea typeface="Segoe UI" pitchFamily="34" charset="0"/>
              <a:cs typeface="Segoe UI" pitchFamily="34" charset="0"/>
            </a:endParaRPr>
          </a:p>
        </p:txBody>
      </p:sp>
      <p:sp>
        <p:nvSpPr>
          <p:cNvPr id="11" name="Rectangle 4"/>
          <p:cNvSpPr/>
          <p:nvPr/>
        </p:nvSpPr>
        <p:spPr bwMode="auto">
          <a:xfrm>
            <a:off x="6431825" y="3074736"/>
            <a:ext cx="5487549" cy="62113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529" dirty="0" err="1">
                <a:solidFill>
                  <a:srgbClr val="404040"/>
                </a:solidFill>
                <a:latin typeface="Segoe UI Light"/>
                <a:ea typeface="Segoe UI" pitchFamily="34" charset="0"/>
                <a:cs typeface="Segoe UI" pitchFamily="34" charset="0"/>
              </a:rPr>
              <a:t>InkPresenter</a:t>
            </a:r>
            <a:endParaRPr lang="en-US" sz="3529" dirty="0">
              <a:solidFill>
                <a:srgbClr val="40404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0936711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Ink Canvas</a:t>
            </a:r>
            <a:endParaRPr lang="en-US" dirty="0"/>
          </a:p>
        </p:txBody>
      </p:sp>
    </p:spTree>
    <p:extLst>
      <p:ext uri="{BB962C8B-B14F-4D97-AF65-F5344CB8AC3E}">
        <p14:creationId xmlns:p14="http://schemas.microsoft.com/office/powerpoint/2010/main" val="1961262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696" b="7696"/>
          <a:stretch>
            <a:fillRect/>
          </a:stretch>
        </p:blipFill>
        <p:spPr/>
      </p:pic>
      <p:sp>
        <p:nvSpPr>
          <p:cNvPr id="3" name="Title 2"/>
          <p:cNvSpPr>
            <a:spLocks noGrp="1"/>
          </p:cNvSpPr>
          <p:nvPr>
            <p:ph type="ctrTitle"/>
          </p:nvPr>
        </p:nvSpPr>
        <p:spPr>
          <a:xfrm>
            <a:off x="0" y="2948900"/>
            <a:ext cx="5647787" cy="960199"/>
          </a:xfrm>
          <a:solidFill>
            <a:srgbClr val="0078D7">
              <a:alpha val="50196"/>
            </a:srgbClr>
          </a:solidFill>
        </p:spPr>
        <p:txBody>
          <a:bodyPr/>
          <a:lstStyle/>
          <a:p>
            <a:r>
              <a:rPr lang="en-US" dirty="0" smtClean="0"/>
              <a:t>Data </a:t>
            </a:r>
            <a:r>
              <a:rPr lang="en-US" dirty="0" smtClean="0"/>
              <a:t>binding</a:t>
            </a:r>
            <a:endParaRPr lang="en-US" dirty="0"/>
          </a:p>
        </p:txBody>
      </p:sp>
    </p:spTree>
    <p:extLst>
      <p:ext uri="{BB962C8B-B14F-4D97-AF65-F5344CB8AC3E}">
        <p14:creationId xmlns:p14="http://schemas.microsoft.com/office/powerpoint/2010/main" val="297986360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Datos</a:t>
            </a:r>
            <a:r>
              <a:rPr lang="en-US" dirty="0" smtClean="0"/>
              <a:t> </a:t>
            </a:r>
            <a:r>
              <a:rPr lang="en-US" dirty="0" err="1" smtClean="0"/>
              <a:t>literales</a:t>
            </a:r>
            <a:endParaRPr lang="en-US" dirty="0"/>
          </a:p>
        </p:txBody>
      </p:sp>
      <p:sp>
        <p:nvSpPr>
          <p:cNvPr id="4" name="Content Placeholder 3"/>
          <p:cNvSpPr>
            <a:spLocks noGrp="1"/>
          </p:cNvSpPr>
          <p:nvPr>
            <p:ph type="body" sz="quarter" idx="10"/>
          </p:nvPr>
        </p:nvSpPr>
        <p:spPr/>
        <p:txBody>
          <a:bodyPr/>
          <a:lstStyle/>
          <a:p>
            <a:r>
              <a:rPr lang="en-US" dirty="0" err="1" smtClean="0"/>
              <a:t>Podemos</a:t>
            </a:r>
            <a:r>
              <a:rPr lang="en-US" dirty="0" smtClean="0"/>
              <a:t> </a:t>
            </a:r>
            <a:r>
              <a:rPr lang="en-US" dirty="0" err="1" smtClean="0"/>
              <a:t>añadir</a:t>
            </a:r>
            <a:r>
              <a:rPr lang="en-US" dirty="0" smtClean="0"/>
              <a:t> “a </a:t>
            </a:r>
            <a:r>
              <a:rPr lang="en-US" dirty="0" err="1" smtClean="0"/>
              <a:t>fuego</a:t>
            </a:r>
            <a:r>
              <a:rPr lang="en-US" dirty="0" smtClean="0"/>
              <a:t>” la </a:t>
            </a:r>
            <a:r>
              <a:rPr lang="en-US" dirty="0" err="1" smtClean="0"/>
              <a:t>información</a:t>
            </a:r>
            <a:r>
              <a:rPr lang="en-US" dirty="0" smtClean="0"/>
              <a:t>, </a:t>
            </a:r>
            <a:r>
              <a:rPr lang="en-US" dirty="0" err="1" smtClean="0"/>
              <a:t>pero</a:t>
            </a:r>
            <a:r>
              <a:rPr lang="en-US" dirty="0" smtClean="0"/>
              <a:t>…</a:t>
            </a:r>
            <a:endParaRPr lang="en-US" dirty="0" smtClean="0"/>
          </a:p>
          <a:p>
            <a:endParaRPr lang="en-US" dirty="0" smtClean="0"/>
          </a:p>
          <a:p>
            <a:endParaRPr lang="en-US" dirty="0" smtClean="0"/>
          </a:p>
          <a:p>
            <a:endParaRPr lang="en-US" dirty="0" smtClean="0"/>
          </a:p>
          <a:p>
            <a:r>
              <a:rPr lang="en-US" dirty="0" smtClean="0"/>
              <a:t>No </a:t>
            </a:r>
            <a:r>
              <a:rPr lang="en-US" dirty="0" err="1" smtClean="0"/>
              <a:t>es</a:t>
            </a:r>
            <a:r>
              <a:rPr lang="en-US" dirty="0" smtClean="0"/>
              <a:t> </a:t>
            </a:r>
            <a:r>
              <a:rPr lang="en-US" dirty="0" err="1" smtClean="0"/>
              <a:t>dinámico</a:t>
            </a:r>
            <a:r>
              <a:rPr lang="en-US" dirty="0" smtClean="0"/>
              <a:t>.</a:t>
            </a:r>
            <a:endParaRPr lang="en-US" dirty="0" smtClean="0"/>
          </a:p>
          <a:p>
            <a:endParaRPr lang="en-US" dirty="0" smtClean="0"/>
          </a:p>
        </p:txBody>
      </p:sp>
      <p:pic>
        <p:nvPicPr>
          <p:cNvPr id="8" name="Picture 7"/>
          <p:cNvPicPr>
            <a:picLocks noChangeAspect="1"/>
          </p:cNvPicPr>
          <p:nvPr/>
        </p:nvPicPr>
        <p:blipFill>
          <a:blip r:embed="rId2"/>
          <a:stretch>
            <a:fillRect/>
          </a:stretch>
        </p:blipFill>
        <p:spPr>
          <a:xfrm>
            <a:off x="269239" y="2229542"/>
            <a:ext cx="9191625" cy="1866900"/>
          </a:xfrm>
          <a:prstGeom prst="rect">
            <a:avLst/>
          </a:prstGeom>
        </p:spPr>
      </p:pic>
      <p:pic>
        <p:nvPicPr>
          <p:cNvPr id="9" name="Picture 8"/>
          <p:cNvPicPr>
            <a:picLocks noChangeAspect="1"/>
          </p:cNvPicPr>
          <p:nvPr/>
        </p:nvPicPr>
        <p:blipFill>
          <a:blip r:embed="rId3"/>
          <a:stretch>
            <a:fillRect/>
          </a:stretch>
        </p:blipFill>
        <p:spPr>
          <a:xfrm>
            <a:off x="8550921" y="3998421"/>
            <a:ext cx="3641079" cy="2859579"/>
          </a:xfrm>
          <a:prstGeom prst="rect">
            <a:avLst/>
          </a:prstGeom>
        </p:spPr>
      </p:pic>
    </p:spTree>
    <p:extLst>
      <p:ext uri="{BB962C8B-B14F-4D97-AF65-F5344CB8AC3E}">
        <p14:creationId xmlns:p14="http://schemas.microsoft.com/office/powerpoint/2010/main" val="123350384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Datos</a:t>
            </a:r>
            <a:r>
              <a:rPr lang="en-US" dirty="0" smtClean="0"/>
              <a:t> </a:t>
            </a:r>
            <a:r>
              <a:rPr lang="en-US" dirty="0" err="1" smtClean="0"/>
              <a:t>diná</a:t>
            </a:r>
            <a:r>
              <a:rPr lang="en-US" dirty="0" err="1" smtClean="0"/>
              <a:t>micos</a:t>
            </a:r>
            <a:endParaRPr lang="en-US" dirty="0"/>
          </a:p>
        </p:txBody>
      </p:sp>
      <p:sp>
        <p:nvSpPr>
          <p:cNvPr id="4" name="Content Placeholder 3"/>
          <p:cNvSpPr>
            <a:spLocks noGrp="1"/>
          </p:cNvSpPr>
          <p:nvPr>
            <p:ph type="body" sz="quarter" idx="10"/>
          </p:nvPr>
        </p:nvSpPr>
        <p:spPr/>
        <p:txBody>
          <a:bodyPr>
            <a:normAutofit/>
          </a:bodyPr>
          <a:lstStyle/>
          <a:p>
            <a:r>
              <a:rPr lang="en-US" dirty="0" err="1" smtClean="0"/>
              <a:t>Usamos</a:t>
            </a:r>
            <a:r>
              <a:rPr lang="en-US" dirty="0" smtClean="0"/>
              <a:t> data </a:t>
            </a:r>
            <a:r>
              <a:rPr lang="en-US" dirty="0" smtClean="0"/>
              <a:t>binding </a:t>
            </a:r>
            <a:r>
              <a:rPr lang="en-US" dirty="0" smtClean="0"/>
              <a:t>para </a:t>
            </a:r>
            <a:r>
              <a:rPr lang="en-US" dirty="0" err="1" smtClean="0"/>
              <a:t>conectar</a:t>
            </a:r>
            <a:r>
              <a:rPr lang="en-US" dirty="0" smtClean="0"/>
              <a:t> con </a:t>
            </a:r>
            <a:r>
              <a:rPr lang="en-US" dirty="0" err="1" smtClean="0"/>
              <a:t>una</a:t>
            </a:r>
            <a:r>
              <a:rPr lang="en-US" dirty="0" smtClean="0"/>
              <a:t> Fuente de </a:t>
            </a:r>
            <a:r>
              <a:rPr lang="en-US" dirty="0" err="1" smtClean="0"/>
              <a:t>información</a:t>
            </a:r>
            <a:endParaRPr lang="en-US" dirty="0" smtClean="0"/>
          </a:p>
          <a:p>
            <a:pPr lvl="1"/>
            <a:r>
              <a:rPr lang="en-US" dirty="0" err="1" smtClean="0"/>
              <a:t>Normalmente</a:t>
            </a:r>
            <a:r>
              <a:rPr lang="en-US" dirty="0" smtClean="0"/>
              <a:t> la </a:t>
            </a:r>
            <a:r>
              <a:rPr lang="en-US" dirty="0" err="1" smtClean="0"/>
              <a:t>fuente</a:t>
            </a:r>
            <a:r>
              <a:rPr lang="en-US" dirty="0" smtClean="0"/>
              <a:t> de </a:t>
            </a:r>
            <a:r>
              <a:rPr lang="en-US" dirty="0" err="1" smtClean="0"/>
              <a:t>información</a:t>
            </a:r>
            <a:r>
              <a:rPr lang="en-US" dirty="0" smtClean="0"/>
              <a:t> </a:t>
            </a:r>
            <a:r>
              <a:rPr lang="en-US" dirty="0" err="1" smtClean="0"/>
              <a:t>será</a:t>
            </a:r>
            <a:r>
              <a:rPr lang="en-US" dirty="0" smtClean="0"/>
              <a:t> </a:t>
            </a:r>
            <a:r>
              <a:rPr lang="en-US" dirty="0" err="1" smtClean="0"/>
              <a:t>una</a:t>
            </a:r>
            <a:r>
              <a:rPr lang="en-US" dirty="0" smtClean="0"/>
              <a:t> view </a:t>
            </a:r>
            <a:r>
              <a:rPr lang="en-US" dirty="0" smtClean="0"/>
              <a:t>model</a:t>
            </a:r>
          </a:p>
          <a:p>
            <a:endParaRPr lang="en-US" dirty="0" smtClean="0"/>
          </a:p>
          <a:p>
            <a:endParaRPr lang="en-US" dirty="0" smtClean="0"/>
          </a:p>
        </p:txBody>
      </p:sp>
      <p:pic>
        <p:nvPicPr>
          <p:cNvPr id="2" name="Picture 1"/>
          <p:cNvPicPr>
            <a:picLocks noChangeAspect="1"/>
          </p:cNvPicPr>
          <p:nvPr/>
        </p:nvPicPr>
        <p:blipFill>
          <a:blip r:embed="rId2"/>
          <a:stretch>
            <a:fillRect/>
          </a:stretch>
        </p:blipFill>
        <p:spPr>
          <a:xfrm>
            <a:off x="379413" y="2726621"/>
            <a:ext cx="9296400" cy="3038475"/>
          </a:xfrm>
          <a:prstGeom prst="rect">
            <a:avLst/>
          </a:prstGeom>
        </p:spPr>
      </p:pic>
      <p:pic>
        <p:nvPicPr>
          <p:cNvPr id="5" name="Picture 4"/>
          <p:cNvPicPr>
            <a:picLocks noChangeAspect="1"/>
          </p:cNvPicPr>
          <p:nvPr/>
        </p:nvPicPr>
        <p:blipFill>
          <a:blip r:embed="rId3"/>
          <a:stretch>
            <a:fillRect/>
          </a:stretch>
        </p:blipFill>
        <p:spPr>
          <a:xfrm>
            <a:off x="9010825" y="4446465"/>
            <a:ext cx="3181175" cy="2411535"/>
          </a:xfrm>
          <a:prstGeom prst="rect">
            <a:avLst/>
          </a:prstGeom>
        </p:spPr>
      </p:pic>
    </p:spTree>
    <p:extLst>
      <p:ext uri="{BB962C8B-B14F-4D97-AF65-F5344CB8AC3E}">
        <p14:creationId xmlns:p14="http://schemas.microsoft.com/office/powerpoint/2010/main" val="176675235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Actualizando</a:t>
            </a:r>
            <a:r>
              <a:rPr lang="en-US" dirty="0" smtClean="0"/>
              <a:t> la UI</a:t>
            </a:r>
            <a:endParaRPr lang="en-US" dirty="0"/>
          </a:p>
        </p:txBody>
      </p:sp>
      <p:sp>
        <p:nvSpPr>
          <p:cNvPr id="2" name="Content Placeholder 1"/>
          <p:cNvSpPr>
            <a:spLocks noGrp="1"/>
          </p:cNvSpPr>
          <p:nvPr>
            <p:ph type="body" sz="quarter" idx="10"/>
          </p:nvPr>
        </p:nvSpPr>
        <p:spPr/>
        <p:txBody>
          <a:bodyPr/>
          <a:lstStyle/>
          <a:p>
            <a:r>
              <a:rPr lang="en-US" dirty="0" err="1" smtClean="0"/>
              <a:t>INotifyPropertyChanged</a:t>
            </a:r>
            <a:endParaRPr lang="en-US" dirty="0" smtClean="0"/>
          </a:p>
          <a:p>
            <a:pPr lvl="1"/>
            <a:r>
              <a:rPr lang="en-US" dirty="0" err="1" smtClean="0"/>
              <a:t>Implementado</a:t>
            </a:r>
            <a:r>
              <a:rPr lang="en-US" dirty="0" smtClean="0"/>
              <a:t> </a:t>
            </a:r>
            <a:r>
              <a:rPr lang="en-US" dirty="0" err="1" smtClean="0"/>
              <a:t>en</a:t>
            </a:r>
            <a:r>
              <a:rPr lang="en-US" dirty="0" smtClean="0"/>
              <a:t> </a:t>
            </a:r>
            <a:r>
              <a:rPr lang="en-US" dirty="0" smtClean="0"/>
              <a:t>view </a:t>
            </a:r>
            <a:r>
              <a:rPr lang="en-US" dirty="0" smtClean="0"/>
              <a:t>model</a:t>
            </a:r>
            <a:endParaRPr lang="en-US" dirty="0" smtClean="0"/>
          </a:p>
          <a:p>
            <a:pPr lvl="1"/>
            <a:r>
              <a:rPr lang="en-US" dirty="0" smtClean="0"/>
              <a:t>Se </a:t>
            </a:r>
            <a:r>
              <a:rPr lang="en-US" dirty="0" err="1" smtClean="0"/>
              <a:t>lanza</a:t>
            </a:r>
            <a:r>
              <a:rPr lang="en-US" dirty="0" smtClean="0"/>
              <a:t> ante </a:t>
            </a:r>
            <a:r>
              <a:rPr lang="en-US" dirty="0" err="1" smtClean="0"/>
              <a:t>cualquier</a:t>
            </a:r>
            <a:r>
              <a:rPr lang="en-US" dirty="0" smtClean="0"/>
              <a:t> </a:t>
            </a:r>
            <a:r>
              <a:rPr lang="en-US" dirty="0" err="1" smtClean="0"/>
              <a:t>cambio</a:t>
            </a:r>
            <a:r>
              <a:rPr lang="en-US" dirty="0" smtClean="0"/>
              <a:t> </a:t>
            </a:r>
            <a:r>
              <a:rPr lang="en-US" dirty="0" err="1" smtClean="0"/>
              <a:t>en</a:t>
            </a:r>
            <a:r>
              <a:rPr lang="en-US" dirty="0" smtClean="0"/>
              <a:t> </a:t>
            </a:r>
            <a:r>
              <a:rPr lang="en-US" dirty="0" err="1" smtClean="0"/>
              <a:t>una</a:t>
            </a:r>
            <a:r>
              <a:rPr lang="en-US" dirty="0" smtClean="0"/>
              <a:t> </a:t>
            </a:r>
            <a:r>
              <a:rPr lang="en-US" dirty="0" err="1" smtClean="0"/>
              <a:t>propiedad</a:t>
            </a:r>
            <a:r>
              <a:rPr lang="en-US" dirty="0" smtClean="0"/>
              <a:t> de </a:t>
            </a:r>
            <a:r>
              <a:rPr lang="en-US" dirty="0" err="1" smtClean="0"/>
              <a:t>una</a:t>
            </a:r>
            <a:r>
              <a:rPr lang="en-US" dirty="0" smtClean="0"/>
              <a:t> </a:t>
            </a:r>
            <a:r>
              <a:rPr lang="en-US" dirty="0" smtClean="0"/>
              <a:t>View Model </a:t>
            </a:r>
            <a:endParaRPr lang="en-US" dirty="0" smtClean="0"/>
          </a:p>
          <a:p>
            <a:r>
              <a:rPr lang="en-US" dirty="0" err="1" smtClean="0"/>
              <a:t>INotifyCollectionChanged</a:t>
            </a:r>
            <a:endParaRPr lang="en-US" dirty="0" smtClean="0"/>
          </a:p>
          <a:p>
            <a:pPr lvl="1"/>
            <a:r>
              <a:rPr lang="en-US" dirty="0" err="1" smtClean="0"/>
              <a:t>Implementado</a:t>
            </a:r>
            <a:r>
              <a:rPr lang="en-US" dirty="0" smtClean="0"/>
              <a:t> </a:t>
            </a:r>
            <a:r>
              <a:rPr lang="en-US" dirty="0" err="1" smtClean="0"/>
              <a:t>en</a:t>
            </a:r>
            <a:r>
              <a:rPr lang="en-US" dirty="0" smtClean="0"/>
              <a:t> </a:t>
            </a:r>
            <a:r>
              <a:rPr lang="en-US" i="1" dirty="0" err="1" smtClean="0"/>
              <a:t>ObservableCollection</a:t>
            </a:r>
            <a:r>
              <a:rPr lang="en-US" i="1" dirty="0" smtClean="0"/>
              <a:t>&lt;T</a:t>
            </a:r>
            <a:r>
              <a:rPr lang="en-US" i="1" dirty="0" smtClean="0"/>
              <a:t>&gt;</a:t>
            </a:r>
            <a:r>
              <a:rPr lang="en-US" dirty="0" smtClean="0"/>
              <a:t> </a:t>
            </a:r>
            <a:r>
              <a:rPr lang="en-US" dirty="0" smtClean="0"/>
              <a:t>y </a:t>
            </a:r>
            <a:r>
              <a:rPr lang="en-US" i="1" dirty="0" err="1" smtClean="0"/>
              <a:t>ReadOnlyObservableCollection</a:t>
            </a:r>
            <a:r>
              <a:rPr lang="en-US" i="1" dirty="0" smtClean="0"/>
              <a:t>&lt;T</a:t>
            </a:r>
            <a:r>
              <a:rPr lang="en-US" i="1" dirty="0" smtClean="0"/>
              <a:t>&gt;</a:t>
            </a:r>
            <a:endParaRPr lang="en-US" dirty="0" smtClean="0"/>
          </a:p>
          <a:p>
            <a:pPr lvl="1"/>
            <a:r>
              <a:rPr lang="en-US" dirty="0" smtClean="0"/>
              <a:t>Se </a:t>
            </a:r>
            <a:r>
              <a:rPr lang="en-US" dirty="0" err="1" smtClean="0"/>
              <a:t>lanza</a:t>
            </a:r>
            <a:r>
              <a:rPr lang="en-US" dirty="0" smtClean="0"/>
              <a:t> </a:t>
            </a:r>
            <a:r>
              <a:rPr lang="en-US" dirty="0" err="1" smtClean="0"/>
              <a:t>cuando</a:t>
            </a:r>
            <a:r>
              <a:rPr lang="en-US" dirty="0" smtClean="0"/>
              <a:t> la </a:t>
            </a:r>
            <a:r>
              <a:rPr lang="en-US" dirty="0" err="1" smtClean="0"/>
              <a:t>colección</a:t>
            </a:r>
            <a:r>
              <a:rPr lang="en-US" dirty="0" smtClean="0"/>
              <a:t> se </a:t>
            </a:r>
            <a:r>
              <a:rPr lang="en-US" dirty="0" err="1" smtClean="0"/>
              <a:t>modifica</a:t>
            </a:r>
            <a:endParaRPr lang="en-US" dirty="0" smtClean="0"/>
          </a:p>
          <a:p>
            <a:pPr lvl="1"/>
            <a:r>
              <a:rPr lang="en-US" dirty="0" smtClean="0"/>
              <a:t>(</a:t>
            </a:r>
            <a:r>
              <a:rPr lang="en-US" dirty="0" err="1" smtClean="0"/>
              <a:t>también</a:t>
            </a:r>
            <a:r>
              <a:rPr lang="en-US" dirty="0" smtClean="0"/>
              <a:t> </a:t>
            </a:r>
            <a:r>
              <a:rPr lang="en-US" dirty="0" err="1" smtClean="0"/>
              <a:t>IObservableVector</a:t>
            </a:r>
            <a:r>
              <a:rPr lang="en-US" dirty="0" smtClean="0"/>
              <a:t>)</a:t>
            </a:r>
          </a:p>
        </p:txBody>
      </p:sp>
    </p:spTree>
    <p:extLst>
      <p:ext uri="{BB962C8B-B14F-4D97-AF65-F5344CB8AC3E}">
        <p14:creationId xmlns:p14="http://schemas.microsoft.com/office/powerpoint/2010/main" val="183536036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Validando</a:t>
            </a:r>
            <a:r>
              <a:rPr lang="en-US" dirty="0" smtClean="0"/>
              <a:t> XAML!</a:t>
            </a:r>
            <a:endParaRPr lang="en-US" dirty="0"/>
          </a:p>
        </p:txBody>
      </p:sp>
    </p:spTree>
    <p:extLst>
      <p:ext uri="{BB962C8B-B14F-4D97-AF65-F5344CB8AC3E}">
        <p14:creationId xmlns:p14="http://schemas.microsoft.com/office/powerpoint/2010/main" val="340141624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Validando</a:t>
            </a:r>
            <a:r>
              <a:rPr lang="en-US" dirty="0" smtClean="0"/>
              <a:t> XAML </a:t>
            </a:r>
            <a:r>
              <a:rPr lang="en-US" i="1" dirty="0" err="1" smtClean="0"/>
              <a:t>en</a:t>
            </a:r>
            <a:r>
              <a:rPr lang="en-US" dirty="0" smtClean="0"/>
              <a:t> Windows 10</a:t>
            </a:r>
            <a:endParaRPr lang="en-US" dirty="0"/>
          </a:p>
        </p:txBody>
      </p:sp>
      <p:pic>
        <p:nvPicPr>
          <p:cNvPr id="7" name="Picture 6"/>
          <p:cNvPicPr>
            <a:picLocks noChangeAspect="1"/>
          </p:cNvPicPr>
          <p:nvPr/>
        </p:nvPicPr>
        <p:blipFill>
          <a:blip r:embed="rId3"/>
          <a:stretch>
            <a:fillRect/>
          </a:stretch>
        </p:blipFill>
        <p:spPr>
          <a:xfrm>
            <a:off x="897383" y="1262640"/>
            <a:ext cx="7215573" cy="3445059"/>
          </a:xfrm>
          <a:prstGeom prst="rect">
            <a:avLst/>
          </a:prstGeom>
        </p:spPr>
      </p:pic>
      <p:pic>
        <p:nvPicPr>
          <p:cNvPr id="8" name="Picture 7"/>
          <p:cNvPicPr>
            <a:picLocks noChangeAspect="1"/>
          </p:cNvPicPr>
          <p:nvPr/>
        </p:nvPicPr>
        <p:blipFill>
          <a:blip r:embed="rId4"/>
          <a:stretch>
            <a:fillRect/>
          </a:stretch>
        </p:blipFill>
        <p:spPr>
          <a:xfrm>
            <a:off x="269241" y="2540373"/>
            <a:ext cx="6706014" cy="3875170"/>
          </a:xfrm>
          <a:prstGeom prst="rect">
            <a:avLst/>
          </a:prstGeom>
          <a:ln>
            <a:solidFill>
              <a:srgbClr val="00188F"/>
            </a:solid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694" y="814428"/>
            <a:ext cx="3239544" cy="5757751"/>
          </a:xfrm>
          <a:prstGeom prst="rect">
            <a:avLst/>
          </a:prstGeom>
        </p:spPr>
      </p:pic>
      <p:pic>
        <p:nvPicPr>
          <p:cNvPr id="12" name="Picture 11"/>
          <p:cNvPicPr>
            <a:picLocks noChangeAspect="1"/>
          </p:cNvPicPr>
          <p:nvPr/>
        </p:nvPicPr>
        <p:blipFill>
          <a:blip r:embed="rId6"/>
          <a:stretch>
            <a:fillRect/>
          </a:stretch>
        </p:blipFill>
        <p:spPr>
          <a:xfrm>
            <a:off x="5196404" y="3113411"/>
            <a:ext cx="4485991" cy="3729632"/>
          </a:xfrm>
          <a:prstGeom prst="rect">
            <a:avLst/>
          </a:prstGeom>
        </p:spPr>
      </p:pic>
    </p:spTree>
    <p:extLst>
      <p:ext uri="{BB962C8B-B14F-4D97-AF65-F5344CB8AC3E}">
        <p14:creationId xmlns:p14="http://schemas.microsoft.com/office/powerpoint/2010/main" val="176564172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Novedades en XAML</a:t>
            </a:r>
            <a:endParaRPr lang="en-US" dirty="0"/>
          </a:p>
        </p:txBody>
      </p:sp>
      <p:sp>
        <p:nvSpPr>
          <p:cNvPr id="2" name="Subtitle 1"/>
          <p:cNvSpPr>
            <a:spLocks noGrp="1"/>
          </p:cNvSpPr>
          <p:nvPr>
            <p:ph type="subTitle" idx="1"/>
          </p:nvPr>
        </p:nvSpPr>
        <p:spPr/>
        <p:txBody>
          <a:bodyPr/>
          <a:lstStyle/>
          <a:p>
            <a:r>
              <a:rPr lang="en-US" dirty="0" smtClean="0"/>
              <a:t>Windows 10 Developer </a:t>
            </a:r>
            <a:r>
              <a:rPr lang="en-US" dirty="0" err="1" smtClean="0"/>
              <a:t>Readlines</a:t>
            </a:r>
            <a:r>
              <a:rPr lang="en-US" dirty="0" smtClean="0"/>
              <a:t> Spain</a:t>
            </a:r>
          </a:p>
        </p:txBody>
      </p:sp>
    </p:spTree>
    <p:extLst>
      <p:ext uri="{BB962C8B-B14F-4D97-AF65-F5344CB8AC3E}">
        <p14:creationId xmlns:p14="http://schemas.microsoft.com/office/powerpoint/2010/main" val="120359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696" b="7696"/>
          <a:stretch>
            <a:fillRect/>
          </a:stretch>
        </p:blipFill>
        <p:spPr>
          <a:xfrm flipH="1">
            <a:off x="0" y="0"/>
            <a:ext cx="12192000" cy="6858000"/>
          </a:xfrm>
        </p:spPr>
      </p:pic>
      <p:sp>
        <p:nvSpPr>
          <p:cNvPr id="4" name="Title 3"/>
          <p:cNvSpPr>
            <a:spLocks noGrp="1"/>
          </p:cNvSpPr>
          <p:nvPr>
            <p:ph type="ctrTitle"/>
          </p:nvPr>
        </p:nvSpPr>
        <p:spPr>
          <a:xfrm>
            <a:off x="0" y="2579601"/>
            <a:ext cx="5647787" cy="1698798"/>
          </a:xfrm>
          <a:solidFill>
            <a:srgbClr val="CC00FF">
              <a:alpha val="50196"/>
            </a:srgbClr>
          </a:solidFill>
        </p:spPr>
        <p:txBody>
          <a:bodyPr/>
          <a:lstStyle/>
          <a:p>
            <a:r>
              <a:rPr lang="en-US" dirty="0" smtClean="0"/>
              <a:t>Bindings </a:t>
            </a:r>
            <a:r>
              <a:rPr lang="en-US" dirty="0" err="1" smtClean="0"/>
              <a:t>compilados</a:t>
            </a:r>
            <a:r>
              <a:rPr lang="en-US" dirty="0" smtClean="0"/>
              <a:t>!</a:t>
            </a:r>
            <a:endParaRPr lang="en-US" dirty="0"/>
          </a:p>
        </p:txBody>
      </p:sp>
    </p:spTree>
    <p:extLst>
      <p:ext uri="{BB962C8B-B14F-4D97-AF65-F5344CB8AC3E}">
        <p14:creationId xmlns:p14="http://schemas.microsoft.com/office/powerpoint/2010/main" val="429263154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418643" y="1710853"/>
            <a:ext cx="8067823" cy="377157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SymbolIcon</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a:t>
            </a:r>
            <a:r>
              <a:rPr lang="en-US" sz="1961" b="1" dirty="0">
                <a:solidFill>
                  <a:srgbClr val="A31515"/>
                </a:solidFill>
                <a:highlight>
                  <a:srgbClr val="FFFFFF"/>
                </a:highlight>
                <a:latin typeface="Consolas" panose="020B0609020204030204" pitchFamily="49" charset="0"/>
              </a:rPr>
              <a:t>Binding</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Text</a:t>
            </a:r>
            <a:r>
              <a:rPr lang="en-US" sz="1961" dirty="0">
                <a:solidFill>
                  <a:srgbClr val="0000FF"/>
                </a:solidFill>
                <a:highlight>
                  <a:srgbClr val="FFFFFF"/>
                </a:highlight>
                <a:latin typeface="Consolas" panose="020B0609020204030204" pitchFamily="49" charset="0"/>
              </a:rPr>
              <a:t>="{</a:t>
            </a:r>
            <a:r>
              <a:rPr lang="en-US" sz="1961" b="1" dirty="0">
                <a:solidFill>
                  <a:srgbClr val="A31515"/>
                </a:solidFill>
                <a:highlight>
                  <a:srgbClr val="FFFFFF"/>
                </a:highlight>
                <a:latin typeface="Consolas" panose="020B0609020204030204" pitchFamily="49" charset="0"/>
              </a:rPr>
              <a:t>Binding</a:t>
            </a:r>
            <a:r>
              <a:rPr lang="en-US" sz="1961" dirty="0">
                <a:solidFill>
                  <a:srgbClr val="FF0000"/>
                </a:solidFill>
                <a:highlight>
                  <a:srgbClr val="FFFFFF"/>
                </a:highlight>
                <a:latin typeface="Consolas" panose="020B0609020204030204" pitchFamily="49" charset="0"/>
              </a:rPr>
              <a:t> Name</a:t>
            </a:r>
            <a:r>
              <a:rPr lang="en-US" sz="1961" dirty="0">
                <a:solidFill>
                  <a:srgbClr val="0000FF"/>
                </a:solidFill>
                <a:highlight>
                  <a:srgbClr val="FFFFFF"/>
                </a:highlight>
                <a:latin typeface="Consolas" panose="020B0609020204030204" pitchFamily="49" charset="0"/>
              </a:rPr>
              <a:t>}"/&gt;</a:t>
            </a:r>
          </a:p>
          <a:p>
            <a:pPr marL="0" indent="0">
              <a:buNone/>
            </a:pPr>
            <a:r>
              <a:rPr lang="en-US" sz="1961" dirty="0">
                <a:solidFill>
                  <a:srgbClr val="0000FF"/>
                </a:solidFill>
                <a:highlight>
                  <a:srgbClr val="FFFFFF"/>
                </a:highlight>
                <a:latin typeface="Consolas" panose="020B0609020204030204" pitchFamily="49" charset="0"/>
                <a:ea typeface="Calibri" panose="020F0502020204030204" pitchFamily="34" charset="0"/>
              </a:rPr>
              <a:t>        &lt;</a:t>
            </a:r>
            <a:r>
              <a:rPr lang="en-US" sz="1961" dirty="0">
                <a:solidFill>
                  <a:srgbClr val="A31515"/>
                </a:solidFill>
                <a:highlight>
                  <a:srgbClr val="FFFFFF"/>
                </a:highlight>
                <a:latin typeface="Consolas" panose="020B0609020204030204" pitchFamily="49" charset="0"/>
                <a:ea typeface="Calibri" panose="020F0502020204030204" pitchFamily="34" charset="0"/>
              </a:rPr>
              <a:t>Button</a:t>
            </a:r>
            <a:r>
              <a:rPr lang="en-US" sz="196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dirty="0">
                <a:solidFill>
                  <a:srgbClr val="0000FF"/>
                </a:solidFill>
                <a:highlight>
                  <a:srgbClr val="FFFFFF"/>
                </a:highlight>
                <a:latin typeface="Consolas" panose="020B0609020204030204" pitchFamily="49" charset="0"/>
              </a:rPr>
              <a:t>"</a:t>
            </a:r>
            <a:r>
              <a:rPr lang="en-US" sz="1961" b="1" dirty="0" err="1">
                <a:solidFill>
                  <a:srgbClr val="FF0000"/>
                </a:solidFill>
                <a:highlight>
                  <a:srgbClr val="FFFFFF"/>
                </a:highlight>
                <a:latin typeface="Consolas" panose="020B0609020204030204" pitchFamily="49" charset="0"/>
                <a:ea typeface="Calibri" panose="020F0502020204030204" pitchFamily="34" charset="0"/>
              </a:rPr>
              <a:t>Button_ClickHandler</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6" name="Text Placeholder 2"/>
          <p:cNvSpPr txBox="1">
            <a:spLocks/>
          </p:cNvSpPr>
          <p:nvPr/>
        </p:nvSpPr>
        <p:spPr>
          <a:xfrm>
            <a:off x="418643" y="1710853"/>
            <a:ext cx="8067823" cy="377157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FF0000"/>
                </a:solidFill>
                <a:highlight>
                  <a:srgbClr val="FFFFFF"/>
                </a:highlight>
                <a:latin typeface="Consolas" panose="020B0609020204030204" pitchFamily="49" charset="0"/>
              </a:rPr>
              <a:t> </a:t>
            </a:r>
            <a:r>
              <a:rPr lang="en-US" sz="1961" b="1" dirty="0">
                <a:solidFill>
                  <a:srgbClr val="FF0000"/>
                </a:solidFill>
                <a:highlight>
                  <a:srgbClr val="FFFFFF"/>
                </a:highlight>
                <a:latin typeface="Consolas" panose="020B0609020204030204" pitchFamily="49" charset="0"/>
              </a:rPr>
              <a:t>x</a:t>
            </a:r>
            <a:r>
              <a:rPr lang="en-US" sz="1961" b="1" dirty="0">
                <a:solidFill>
                  <a:srgbClr val="0000FF"/>
                </a:solidFill>
                <a:highlight>
                  <a:srgbClr val="FFFFFF"/>
                </a:highlight>
                <a:latin typeface="Consolas" panose="020B0609020204030204" pitchFamily="49" charset="0"/>
              </a:rPr>
              <a:t>:</a:t>
            </a:r>
            <a:r>
              <a:rPr lang="en-US" sz="1961" b="1" dirty="0">
                <a:solidFill>
                  <a:srgbClr val="FF0000"/>
                </a:solidFill>
                <a:highlight>
                  <a:srgbClr val="FFFFFF"/>
                </a:highlight>
                <a:latin typeface="Consolas" panose="020B0609020204030204" pitchFamily="49" charset="0"/>
              </a:rPr>
              <a:t>DataType</a:t>
            </a:r>
            <a:r>
              <a:rPr lang="en-US" sz="1961" b="1" dirty="0">
                <a:solidFill>
                  <a:srgbClr val="0000FF"/>
                </a:solidFill>
                <a:highlight>
                  <a:srgbClr val="FFFFFF"/>
                </a:highlight>
                <a:latin typeface="Consolas" panose="020B0609020204030204" pitchFamily="49" charset="0"/>
              </a:rPr>
              <a:t>="local:FreeBookCategory"</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SymbolIcon</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x</a:t>
            </a:r>
            <a:r>
              <a:rPr lang="en-US" sz="1961" b="1" dirty="0" err="1">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Bind</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Text</a:t>
            </a:r>
            <a:r>
              <a:rPr lang="en-US" sz="1961" dirty="0">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x</a:t>
            </a:r>
            <a:r>
              <a:rPr lang="en-US" sz="1961" b="1" dirty="0" err="1">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Bind</a:t>
            </a:r>
            <a:r>
              <a:rPr lang="en-US" sz="1961" dirty="0">
                <a:solidFill>
                  <a:srgbClr val="FF0000"/>
                </a:solidFill>
                <a:highlight>
                  <a:srgbClr val="FFFFFF"/>
                </a:highlight>
                <a:latin typeface="Consolas" panose="020B0609020204030204" pitchFamily="49" charset="0"/>
              </a:rPr>
              <a:t> Name</a:t>
            </a:r>
            <a:r>
              <a:rPr lang="en-US" sz="1961" dirty="0">
                <a:solidFill>
                  <a:srgbClr val="0000FF"/>
                </a:solidFill>
                <a:highlight>
                  <a:srgbClr val="FFFFFF"/>
                </a:highlight>
                <a:latin typeface="Consolas" panose="020B0609020204030204" pitchFamily="49" charset="0"/>
              </a:rPr>
              <a:t>}"/&gt;</a:t>
            </a:r>
          </a:p>
          <a:p>
            <a:pPr marL="0" indent="0">
              <a:buNone/>
            </a:pPr>
            <a:r>
              <a:rPr lang="en-US" sz="1961" dirty="0">
                <a:solidFill>
                  <a:srgbClr val="0000FF"/>
                </a:solidFill>
                <a:highlight>
                  <a:srgbClr val="FFFFFF"/>
                </a:highlight>
                <a:latin typeface="Consolas" panose="020B0609020204030204" pitchFamily="49" charset="0"/>
                <a:ea typeface="Calibri" panose="020F0502020204030204" pitchFamily="34" charset="0"/>
              </a:rPr>
              <a:t>        &lt;</a:t>
            </a:r>
            <a:r>
              <a:rPr lang="en-US" sz="1961" dirty="0">
                <a:solidFill>
                  <a:srgbClr val="A31515"/>
                </a:solidFill>
                <a:highlight>
                  <a:srgbClr val="FFFFFF"/>
                </a:highlight>
                <a:latin typeface="Consolas" panose="020B0609020204030204" pitchFamily="49" charset="0"/>
                <a:ea typeface="Calibri" panose="020F0502020204030204" pitchFamily="34" charset="0"/>
              </a:rPr>
              <a:t>Button</a:t>
            </a:r>
            <a:r>
              <a:rPr lang="en-US" sz="196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b="1" dirty="0" err="1">
                <a:solidFill>
                  <a:srgbClr val="A31515"/>
                </a:solidFill>
                <a:highlight>
                  <a:srgbClr val="FFFFFF"/>
                </a:highlight>
                <a:latin typeface="Consolas" panose="020B0609020204030204" pitchFamily="49" charset="0"/>
                <a:ea typeface="Calibri" panose="020F0502020204030204" pitchFamily="34" charset="0"/>
              </a:rPr>
              <a:t>x</a:t>
            </a:r>
            <a:r>
              <a:rPr lang="en-US" sz="1961" b="1" dirty="0" err="1">
                <a:solidFill>
                  <a:srgbClr val="0000FF"/>
                </a:solidFill>
                <a:highlight>
                  <a:srgbClr val="FFFFFF"/>
                </a:highlight>
                <a:latin typeface="Consolas" panose="020B0609020204030204" pitchFamily="49" charset="0"/>
                <a:ea typeface="Calibri" panose="020F0502020204030204" pitchFamily="34" charset="0"/>
              </a:rPr>
              <a:t>:</a:t>
            </a:r>
            <a:r>
              <a:rPr lang="en-US" sz="1961" b="1" dirty="0" err="1">
                <a:solidFill>
                  <a:srgbClr val="A31515"/>
                </a:solidFill>
                <a:highlight>
                  <a:srgbClr val="FFFFFF"/>
                </a:highlight>
                <a:latin typeface="Consolas" panose="020B0609020204030204" pitchFamily="49" charset="0"/>
                <a:ea typeface="Calibri" panose="020F0502020204030204" pitchFamily="34" charset="0"/>
              </a:rPr>
              <a:t>Bind</a:t>
            </a:r>
            <a:r>
              <a:rPr lang="en-US" sz="1961" b="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Mejoras</a:t>
            </a:r>
            <a:r>
              <a:rPr lang="en-US" dirty="0" smtClean="0"/>
              <a:t> </a:t>
            </a:r>
            <a:r>
              <a:rPr lang="en-US" dirty="0" err="1" smtClean="0"/>
              <a:t>en</a:t>
            </a:r>
            <a:r>
              <a:rPr lang="en-US" dirty="0" smtClean="0"/>
              <a:t> </a:t>
            </a:r>
            <a:r>
              <a:rPr lang="en-US" dirty="0" err="1" smtClean="0"/>
              <a:t>rendimiento</a:t>
            </a:r>
            <a:r>
              <a:rPr lang="en-US" dirty="0" smtClean="0"/>
              <a:t/>
            </a:r>
            <a:br>
              <a:rPr lang="en-US" dirty="0" smtClean="0"/>
            </a:br>
            <a:r>
              <a:rPr lang="en-US" sz="3529" dirty="0" smtClean="0">
                <a:gradFill>
                  <a:gsLst>
                    <a:gs pos="1250">
                      <a:srgbClr val="404040"/>
                    </a:gs>
                    <a:gs pos="100000">
                      <a:srgbClr val="404040"/>
                    </a:gs>
                  </a:gsLst>
                  <a:lin ang="5400000" scaled="0"/>
                </a:gradFill>
              </a:rPr>
              <a:t>Bindings </a:t>
            </a:r>
            <a:r>
              <a:rPr lang="en-US" sz="3529" dirty="0" err="1" smtClean="0">
                <a:gradFill>
                  <a:gsLst>
                    <a:gs pos="1250">
                      <a:srgbClr val="404040"/>
                    </a:gs>
                    <a:gs pos="100000">
                      <a:srgbClr val="404040"/>
                    </a:gs>
                  </a:gsLst>
                  <a:lin ang="5400000" scaled="0"/>
                </a:gradFill>
              </a:rPr>
              <a:t>compilados</a:t>
            </a:r>
            <a:r>
              <a:rPr lang="en-US" sz="3529" dirty="0" smtClean="0">
                <a:gradFill>
                  <a:gsLst>
                    <a:gs pos="1250">
                      <a:srgbClr val="404040"/>
                    </a:gs>
                    <a:gs pos="100000">
                      <a:srgbClr val="404040"/>
                    </a:gs>
                  </a:gsLst>
                  <a:lin ang="5400000" scaled="0"/>
                </a:gradFill>
              </a:rPr>
              <a:t> </a:t>
            </a:r>
            <a:r>
              <a:rPr lang="en-US" sz="3529" dirty="0">
                <a:gradFill>
                  <a:gsLst>
                    <a:gs pos="1250">
                      <a:srgbClr val="404040"/>
                    </a:gs>
                    <a:gs pos="100000">
                      <a:srgbClr val="404040"/>
                    </a:gs>
                  </a:gsLst>
                  <a:lin ang="5400000" scaled="0"/>
                </a:gradFill>
              </a:rPr>
              <a:t>AKA {</a:t>
            </a:r>
            <a:r>
              <a:rPr lang="en-US" sz="3529" dirty="0" err="1">
                <a:gradFill>
                  <a:gsLst>
                    <a:gs pos="1250">
                      <a:srgbClr val="404040"/>
                    </a:gs>
                    <a:gs pos="100000">
                      <a:srgbClr val="404040"/>
                    </a:gs>
                  </a:gsLst>
                  <a:lin ang="5400000" scaled="0"/>
                </a:gradFill>
              </a:rPr>
              <a:t>x:Bind</a:t>
            </a:r>
            <a:r>
              <a:rPr lang="en-US" sz="3529" dirty="0">
                <a:gradFill>
                  <a:gsLst>
                    <a:gs pos="1250">
                      <a:srgbClr val="404040"/>
                    </a:gs>
                    <a:gs pos="100000">
                      <a:srgbClr val="404040"/>
                    </a:gs>
                  </a:gsLst>
                  <a:lin ang="5400000" scaled="0"/>
                </a:gradFill>
              </a:rPr>
              <a:t>}: </a:t>
            </a:r>
            <a:r>
              <a:rPr lang="en-US" sz="3529" dirty="0" err="1" smtClean="0">
                <a:gradFill>
                  <a:gsLst>
                    <a:gs pos="1250">
                      <a:srgbClr val="404040"/>
                    </a:gs>
                    <a:gs pos="100000">
                      <a:srgbClr val="404040"/>
                    </a:gs>
                  </a:gsLst>
                  <a:lin ang="5400000" scaled="0"/>
                </a:gradFill>
              </a:rPr>
              <a:t>como</a:t>
            </a:r>
            <a:r>
              <a:rPr lang="en-US" sz="3529" dirty="0" smtClean="0">
                <a:gradFill>
                  <a:gsLst>
                    <a:gs pos="1250">
                      <a:srgbClr val="404040"/>
                    </a:gs>
                    <a:gs pos="100000">
                      <a:srgbClr val="404040"/>
                    </a:gs>
                  </a:gsLst>
                  <a:lin ang="5400000" scaled="0"/>
                </a:gradFill>
              </a:rPr>
              <a:t> {Binding}</a:t>
            </a:r>
            <a:endParaRPr lang="en-US" sz="5294" dirty="0"/>
          </a:p>
        </p:txBody>
      </p:sp>
      <p:sp>
        <p:nvSpPr>
          <p:cNvPr id="4" name="TextBox 3"/>
          <p:cNvSpPr txBox="1"/>
          <p:nvPr/>
        </p:nvSpPr>
        <p:spPr>
          <a:xfrm>
            <a:off x="194536" y="6118274"/>
            <a:ext cx="11728223" cy="622056"/>
          </a:xfrm>
          <a:prstGeom prst="rect">
            <a:avLst/>
          </a:prstGeom>
          <a:noFill/>
        </p:spPr>
        <p:txBody>
          <a:bodyPr wrap="square" lIns="179285" tIns="143428" rIns="179285" bIns="143428" rtlCol="0">
            <a:spAutoFit/>
          </a:bodyPr>
          <a:lstStyle/>
          <a:p>
            <a:pPr>
              <a:lnSpc>
                <a:spcPct val="90000"/>
              </a:lnSpc>
              <a:spcAft>
                <a:spcPts val="588"/>
              </a:spcAft>
            </a:pPr>
            <a:r>
              <a:rPr lang="es-ES" sz="2400" dirty="0" smtClean="0"/>
              <a:t>Se </a:t>
            </a:r>
            <a:r>
              <a:rPr lang="es-ES" sz="2400" dirty="0"/>
              <a:t>resuelve en tiempo de compilación y </a:t>
            </a:r>
            <a:r>
              <a:rPr lang="es-ES" sz="2400" dirty="0" smtClean="0"/>
              <a:t>produce errores!</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76433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23227" y="1412045"/>
            <a:ext cx="1538862" cy="61551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gradFill>
                  <a:gsLst>
                    <a:gs pos="2917">
                      <a:srgbClr val="404040"/>
                    </a:gs>
                    <a:gs pos="30000">
                      <a:srgbClr val="404040"/>
                    </a:gs>
                  </a:gsLst>
                  <a:lin ang="5400000" scaled="0"/>
                </a:gradFill>
              </a:rPr>
              <a:t>Binding</a:t>
            </a:r>
            <a:endParaRPr lang="en-US" sz="2353" dirty="0">
              <a:gradFill>
                <a:gsLst>
                  <a:gs pos="2917">
                    <a:srgbClr val="404040"/>
                  </a:gs>
                  <a:gs pos="30000">
                    <a:srgbClr val="404040"/>
                  </a:gs>
                </a:gsLst>
                <a:lin ang="5400000" scaled="0"/>
              </a:gra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088" y="291513"/>
            <a:ext cx="9860673" cy="3047588"/>
          </a:xfrm>
          <a:prstGeom prst="rect">
            <a:avLst/>
          </a:prstGeom>
        </p:spPr>
      </p:pic>
      <p:grpSp>
        <p:nvGrpSpPr>
          <p:cNvPr id="10" name="Group 9"/>
          <p:cNvGrpSpPr/>
          <p:nvPr/>
        </p:nvGrpSpPr>
        <p:grpSpPr>
          <a:xfrm>
            <a:off x="343941" y="3503702"/>
            <a:ext cx="11578821" cy="3022159"/>
            <a:chOff x="350837" y="3573462"/>
            <a:chExt cx="11811000" cy="3082760"/>
          </a:xfrm>
        </p:grpSpPr>
        <p:sp>
          <p:nvSpPr>
            <p:cNvPr id="9" name="TextBox 8"/>
            <p:cNvSpPr txBox="1"/>
            <p:nvPr/>
          </p:nvSpPr>
          <p:spPr>
            <a:xfrm>
              <a:off x="350837" y="4564062"/>
              <a:ext cx="1754863" cy="960251"/>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gradFill>
                    <a:gsLst>
                      <a:gs pos="2917">
                        <a:srgbClr val="404040"/>
                      </a:gs>
                      <a:gs pos="30000">
                        <a:srgbClr val="404040"/>
                      </a:gs>
                    </a:gsLst>
                    <a:lin ang="5400000" scaled="0"/>
                  </a:gradFill>
                </a:rPr>
                <a:t>Binding </a:t>
              </a:r>
              <a:r>
                <a:rPr lang="en-US" sz="2353" dirty="0" err="1" smtClean="0">
                  <a:gradFill>
                    <a:gsLst>
                      <a:gs pos="2917">
                        <a:srgbClr val="404040"/>
                      </a:gs>
                      <a:gs pos="30000">
                        <a:srgbClr val="404040"/>
                      </a:gs>
                    </a:gsLst>
                    <a:lin ang="5400000" scaled="0"/>
                  </a:gradFill>
                </a:rPr>
                <a:t>compilado</a:t>
              </a:r>
              <a:endParaRPr lang="en-US" sz="2353" dirty="0">
                <a:gradFill>
                  <a:gsLst>
                    <a:gs pos="2917">
                      <a:srgbClr val="404040"/>
                    </a:gs>
                    <a:gs pos="30000">
                      <a:srgbClr val="404040"/>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73462"/>
              <a:ext cx="10058400" cy="3082760"/>
            </a:xfrm>
            <a:prstGeom prst="rect">
              <a:avLst/>
            </a:prstGeom>
          </p:spPr>
        </p:pic>
      </p:grpSp>
      <p:sp>
        <p:nvSpPr>
          <p:cNvPr id="11" name="TextBox 10"/>
          <p:cNvSpPr txBox="1"/>
          <p:nvPr/>
        </p:nvSpPr>
        <p:spPr>
          <a:xfrm>
            <a:off x="0" y="6477745"/>
            <a:ext cx="3066338" cy="425400"/>
          </a:xfrm>
          <a:prstGeom prst="rect">
            <a:avLst/>
          </a:prstGeom>
          <a:noFill/>
        </p:spPr>
        <p:txBody>
          <a:bodyPr wrap="none" lIns="179285" tIns="143428" rIns="179285" bIns="143428" rtlCol="0">
            <a:spAutoFit/>
          </a:bodyPr>
          <a:lstStyle/>
          <a:p>
            <a:pPr>
              <a:lnSpc>
                <a:spcPct val="90000"/>
              </a:lnSpc>
              <a:spcAft>
                <a:spcPts val="588"/>
              </a:spcAft>
            </a:pPr>
            <a:r>
              <a:rPr lang="en-US" sz="980" dirty="0">
                <a:solidFill>
                  <a:srgbClr val="404040"/>
                </a:solidFill>
              </a:rPr>
              <a:t>Links: </a:t>
            </a:r>
            <a:r>
              <a:rPr lang="en-US" sz="980" dirty="0">
                <a:solidFill>
                  <a:srgbClr val="404040"/>
                </a:solidFill>
                <a:hlinkClick r:id="rId4"/>
              </a:rPr>
              <a:t>Windows Performance Analyzer</a:t>
            </a:r>
            <a:r>
              <a:rPr lang="en-US" sz="980" dirty="0">
                <a:solidFill>
                  <a:srgbClr val="404040"/>
                </a:solidFill>
              </a:rPr>
              <a:t>, </a:t>
            </a:r>
            <a:r>
              <a:rPr lang="en-US" sz="980" dirty="0" err="1">
                <a:solidFill>
                  <a:srgbClr val="404040"/>
                </a:solidFill>
                <a:hlinkClick r:id="rId5"/>
              </a:rPr>
              <a:t>EventSource</a:t>
            </a:r>
            <a:endParaRPr lang="en-US" sz="980"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56180764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2" y="1446132"/>
            <a:ext cx="11996883" cy="3775718"/>
          </a:xfrm>
          <a:prstGeom prst="rect">
            <a:avLst/>
          </a:prstGeom>
        </p:spPr>
      </p:pic>
      <p:sp>
        <p:nvSpPr>
          <p:cNvPr id="5" name="TextBox 4"/>
          <p:cNvSpPr txBox="1"/>
          <p:nvPr/>
        </p:nvSpPr>
        <p:spPr>
          <a:xfrm>
            <a:off x="4215166" y="2940174"/>
            <a:ext cx="1163574"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No </a:t>
            </a:r>
          </a:p>
          <a:p>
            <a:pPr algn="ctr">
              <a:lnSpc>
                <a:spcPct val="90000"/>
              </a:lnSpc>
              <a:spcAft>
                <a:spcPts val="588"/>
              </a:spcAft>
            </a:pPr>
            <a:r>
              <a:rPr lang="en-US" sz="1765" dirty="0">
                <a:gradFill>
                  <a:gsLst>
                    <a:gs pos="2917">
                      <a:srgbClr val="404040"/>
                    </a:gs>
                    <a:gs pos="30000">
                      <a:srgbClr val="404040"/>
                    </a:gs>
                  </a:gsLst>
                  <a:lin ang="5400000" scaled="0"/>
                </a:gradFill>
              </a:rPr>
              <a:t>Bindings</a:t>
            </a:r>
          </a:p>
        </p:txBody>
      </p:sp>
      <p:sp>
        <p:nvSpPr>
          <p:cNvPr id="8" name="TextBox 7"/>
          <p:cNvSpPr txBox="1"/>
          <p:nvPr/>
        </p:nvSpPr>
        <p:spPr>
          <a:xfrm>
            <a:off x="5302033" y="2940174"/>
            <a:ext cx="123089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x:Bind </a:t>
            </a:r>
          </a:p>
          <a:p>
            <a:pPr algn="ctr">
              <a:lnSpc>
                <a:spcPct val="90000"/>
              </a:lnSpc>
              <a:spcAft>
                <a:spcPts val="588"/>
              </a:spcAft>
            </a:pPr>
            <a:r>
              <a:rPr lang="en-US" sz="1765" dirty="0" err="1">
                <a:gradFill>
                  <a:gsLst>
                    <a:gs pos="2917">
                      <a:srgbClr val="404040"/>
                    </a:gs>
                    <a:gs pos="30000">
                      <a:srgbClr val="404040"/>
                    </a:gs>
                  </a:gsLst>
                  <a:lin ang="5400000" scaled="0"/>
                </a:gradFill>
              </a:rPr>
              <a:t>OneTime</a:t>
            </a:r>
            <a:endParaRPr lang="en-US" sz="1765" dirty="0">
              <a:gradFill>
                <a:gsLst>
                  <a:gs pos="2917">
                    <a:srgbClr val="404040"/>
                  </a:gs>
                  <a:gs pos="30000">
                    <a:srgbClr val="404040"/>
                  </a:gs>
                </a:gsLst>
                <a:lin ang="5400000" scaled="0"/>
              </a:gradFill>
            </a:endParaRPr>
          </a:p>
        </p:txBody>
      </p:sp>
      <p:sp>
        <p:nvSpPr>
          <p:cNvPr id="9" name="TextBox 8"/>
          <p:cNvSpPr txBox="1"/>
          <p:nvPr/>
        </p:nvSpPr>
        <p:spPr>
          <a:xfrm>
            <a:off x="8011518" y="2790770"/>
            <a:ext cx="117331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x:Bind </a:t>
            </a:r>
          </a:p>
          <a:p>
            <a:pPr algn="ctr">
              <a:lnSpc>
                <a:spcPct val="90000"/>
              </a:lnSpc>
              <a:spcAft>
                <a:spcPts val="588"/>
              </a:spcAft>
            </a:pPr>
            <a:r>
              <a:rPr lang="en-US" sz="1765" dirty="0" err="1">
                <a:gradFill>
                  <a:gsLst>
                    <a:gs pos="2917">
                      <a:srgbClr val="404040"/>
                    </a:gs>
                    <a:gs pos="30000">
                      <a:srgbClr val="404040"/>
                    </a:gs>
                  </a:gsLst>
                  <a:lin ang="5400000" scaled="0"/>
                </a:gradFill>
              </a:rPr>
              <a:t>OneWay</a:t>
            </a:r>
            <a:endParaRPr lang="en-US" sz="1765" dirty="0">
              <a:gradFill>
                <a:gsLst>
                  <a:gs pos="2917">
                    <a:srgbClr val="404040"/>
                  </a:gs>
                  <a:gs pos="30000">
                    <a:srgbClr val="404040"/>
                  </a:gs>
                </a:gsLst>
                <a:lin ang="5400000" scaled="0"/>
              </a:gradFill>
            </a:endParaRPr>
          </a:p>
        </p:txBody>
      </p:sp>
      <p:sp>
        <p:nvSpPr>
          <p:cNvPr id="10" name="TextBox 9"/>
          <p:cNvSpPr txBox="1"/>
          <p:nvPr/>
        </p:nvSpPr>
        <p:spPr>
          <a:xfrm>
            <a:off x="9566988" y="3698965"/>
            <a:ext cx="120364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{Binding}</a:t>
            </a:r>
          </a:p>
          <a:p>
            <a:pPr algn="ctr">
              <a:lnSpc>
                <a:spcPct val="90000"/>
              </a:lnSpc>
              <a:spcAft>
                <a:spcPts val="588"/>
              </a:spcAft>
            </a:pPr>
            <a:r>
              <a:rPr lang="en-US" sz="1765" dirty="0" err="1">
                <a:gradFill>
                  <a:gsLst>
                    <a:gs pos="2917">
                      <a:srgbClr val="404040"/>
                    </a:gs>
                    <a:gs pos="30000">
                      <a:srgbClr val="404040"/>
                    </a:gs>
                  </a:gsLst>
                  <a:lin ang="5400000" scaled="0"/>
                </a:gradFill>
              </a:rPr>
              <a:t>OneWay</a:t>
            </a:r>
            <a:endParaRPr lang="en-US" sz="1765" dirty="0">
              <a:gradFill>
                <a:gsLst>
                  <a:gs pos="2917">
                    <a:srgbClr val="404040"/>
                  </a:gs>
                  <a:gs pos="30000">
                    <a:srgbClr val="404040"/>
                  </a:gs>
                </a:gsLst>
                <a:lin ang="5400000" scaled="0"/>
              </a:gradFill>
            </a:endParaRPr>
          </a:p>
        </p:txBody>
      </p:sp>
      <p:sp>
        <p:nvSpPr>
          <p:cNvPr id="11" name="TextBox 10"/>
          <p:cNvSpPr txBox="1"/>
          <p:nvPr/>
        </p:nvSpPr>
        <p:spPr>
          <a:xfrm>
            <a:off x="6748891" y="3911301"/>
            <a:ext cx="123089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rgbClr val="404040"/>
                    </a:gs>
                    <a:gs pos="30000">
                      <a:srgbClr val="404040"/>
                    </a:gs>
                  </a:gsLst>
                  <a:lin ang="5400000" scaled="0"/>
                </a:gradFill>
              </a:rPr>
              <a:t>{Binding}</a:t>
            </a:r>
          </a:p>
          <a:p>
            <a:pPr algn="ctr">
              <a:lnSpc>
                <a:spcPct val="90000"/>
              </a:lnSpc>
              <a:spcAft>
                <a:spcPts val="588"/>
              </a:spcAft>
            </a:pPr>
            <a:r>
              <a:rPr lang="en-US" sz="1765" dirty="0" err="1">
                <a:gradFill>
                  <a:gsLst>
                    <a:gs pos="2917">
                      <a:srgbClr val="404040"/>
                    </a:gs>
                    <a:gs pos="30000">
                      <a:srgbClr val="404040"/>
                    </a:gs>
                  </a:gsLst>
                  <a:lin ang="5400000" scaled="0"/>
                </a:gradFill>
              </a:rPr>
              <a:t>OneTime</a:t>
            </a:r>
            <a:endParaRPr lang="en-US" sz="1765" dirty="0">
              <a:gradFill>
                <a:gsLst>
                  <a:gs pos="2917">
                    <a:srgbClr val="404040"/>
                  </a:gs>
                  <a:gs pos="30000">
                    <a:srgbClr val="404040"/>
                  </a:gs>
                </a:gsLst>
                <a:lin ang="5400000" scaled="0"/>
              </a:gradFill>
            </a:endParaRPr>
          </a:p>
        </p:txBody>
      </p:sp>
      <p:sp>
        <p:nvSpPr>
          <p:cNvPr id="6" name="Title 5"/>
          <p:cNvSpPr>
            <a:spLocks noGrp="1"/>
          </p:cNvSpPr>
          <p:nvPr>
            <p:ph type="title"/>
          </p:nvPr>
        </p:nvSpPr>
        <p:spPr/>
        <p:txBody>
          <a:bodyPr/>
          <a:lstStyle/>
          <a:p>
            <a:r>
              <a:rPr lang="en-US" dirty="0" err="1" smtClean="0"/>
              <a:t>Comparativa</a:t>
            </a:r>
            <a:r>
              <a:rPr lang="en-US" dirty="0" smtClean="0"/>
              <a:t> de </a:t>
            </a:r>
            <a:r>
              <a:rPr lang="en-US" dirty="0" err="1" smtClean="0"/>
              <a:t>consumo</a:t>
            </a:r>
            <a:r>
              <a:rPr lang="en-US" dirty="0" smtClean="0"/>
              <a:t> de </a:t>
            </a:r>
            <a:r>
              <a:rPr lang="en-US" dirty="0" err="1" smtClean="0"/>
              <a:t>Memoria</a:t>
            </a:r>
            <a:endParaRPr lang="en-US" dirty="0"/>
          </a:p>
        </p:txBody>
      </p:sp>
      <p:sp>
        <p:nvSpPr>
          <p:cNvPr id="13" name="TextBox 12"/>
          <p:cNvSpPr txBox="1"/>
          <p:nvPr/>
        </p:nvSpPr>
        <p:spPr>
          <a:xfrm>
            <a:off x="3406726" y="5431370"/>
            <a:ext cx="502373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404040"/>
                    </a:gs>
                    <a:gs pos="30000">
                      <a:srgbClr val="404040"/>
                    </a:gs>
                  </a:gsLst>
                  <a:lin ang="5400000" scaled="0"/>
                </a:gradFill>
              </a:rPr>
              <a:t>1600 borders </a:t>
            </a:r>
            <a:r>
              <a:rPr lang="en-US" sz="2353" dirty="0" smtClean="0">
                <a:gradFill>
                  <a:gsLst>
                    <a:gs pos="2917">
                      <a:srgbClr val="404040"/>
                    </a:gs>
                    <a:gs pos="30000">
                      <a:srgbClr val="404040"/>
                    </a:gs>
                  </a:gsLst>
                  <a:lin ang="5400000" scaled="0"/>
                </a:gradFill>
              </a:rPr>
              <a:t>con </a:t>
            </a:r>
            <a:r>
              <a:rPr lang="en-US" sz="2353" dirty="0" err="1" smtClean="0">
                <a:gradFill>
                  <a:gsLst>
                    <a:gs pos="2917">
                      <a:srgbClr val="404040"/>
                    </a:gs>
                    <a:gs pos="30000">
                      <a:srgbClr val="404040"/>
                    </a:gs>
                  </a:gsLst>
                  <a:lin ang="5400000" scaled="0"/>
                </a:gradFill>
              </a:rPr>
              <a:t>su</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fondo</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bindeado</a:t>
            </a:r>
            <a:endParaRPr lang="en-US" sz="2353"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166988858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Usando</a:t>
            </a:r>
            <a:r>
              <a:rPr lang="en-US" dirty="0" smtClean="0"/>
              <a:t> bindings </a:t>
            </a:r>
            <a:r>
              <a:rPr lang="en-US" dirty="0" err="1" smtClean="0"/>
              <a:t>compilados</a:t>
            </a:r>
            <a:endParaRPr lang="en-US" dirty="0"/>
          </a:p>
        </p:txBody>
      </p:sp>
      <p:sp>
        <p:nvSpPr>
          <p:cNvPr id="3" name="Text Placeholder 2"/>
          <p:cNvSpPr>
            <a:spLocks noGrp="1"/>
          </p:cNvSpPr>
          <p:nvPr>
            <p:ph type="body" sz="quarter" idx="10"/>
          </p:nvPr>
        </p:nvSpPr>
        <p:spPr>
          <a:xfrm>
            <a:off x="269239" y="1189495"/>
            <a:ext cx="11653523" cy="4447051"/>
          </a:xfrm>
        </p:spPr>
        <p:txBody>
          <a:bodyPr/>
          <a:lstStyle/>
          <a:p>
            <a:r>
              <a:rPr lang="en-US" dirty="0" err="1" smtClean="0"/>
              <a:t>Reemplazamos</a:t>
            </a:r>
            <a:r>
              <a:rPr lang="en-US" dirty="0" smtClean="0"/>
              <a:t> </a:t>
            </a:r>
            <a:r>
              <a:rPr lang="en-US" dirty="0" smtClean="0">
                <a:latin typeface="Consolas" panose="020B0609020204030204" pitchFamily="49" charset="0"/>
                <a:cs typeface="Consolas" panose="020B0609020204030204" pitchFamily="49" charset="0"/>
              </a:rPr>
              <a:t>{Binding …} </a:t>
            </a:r>
            <a:r>
              <a:rPr lang="en-US" dirty="0" err="1" smtClean="0"/>
              <a:t>por</a:t>
            </a:r>
            <a:r>
              <a:rPr lang="en-US" dirty="0" smtClean="0"/>
              <a:t> </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x:Bind</a:t>
            </a:r>
            <a:r>
              <a:rPr lang="en-US" dirty="0" smtClean="0">
                <a:latin typeface="Consolas" panose="020B0609020204030204" pitchFamily="49" charset="0"/>
                <a:cs typeface="Consolas" panose="020B0609020204030204" pitchFamily="49" charset="0"/>
              </a:rPr>
              <a:t> …}</a:t>
            </a:r>
          </a:p>
          <a:p>
            <a:endParaRPr lang="en-US" dirty="0" smtClean="0"/>
          </a:p>
          <a:p>
            <a:r>
              <a:rPr lang="en-US" dirty="0" smtClean="0"/>
              <a:t>x:Bind </a:t>
            </a:r>
            <a:r>
              <a:rPr lang="en-US" dirty="0" err="1" smtClean="0"/>
              <a:t>esta</a:t>
            </a:r>
            <a:r>
              <a:rPr lang="en-US" dirty="0" smtClean="0"/>
              <a:t> </a:t>
            </a:r>
            <a:r>
              <a:rPr lang="en-US" dirty="0" err="1" smtClean="0"/>
              <a:t>fuertemente</a:t>
            </a:r>
            <a:r>
              <a:rPr lang="en-US" dirty="0" smtClean="0"/>
              <a:t> </a:t>
            </a:r>
            <a:r>
              <a:rPr lang="en-US" dirty="0" err="1" smtClean="0"/>
              <a:t>tipado</a:t>
            </a:r>
            <a:endParaRPr lang="en-US" dirty="0" smtClean="0"/>
          </a:p>
          <a:p>
            <a:pPr lvl="1"/>
            <a:r>
              <a:rPr lang="en-US" dirty="0" smtClean="0"/>
              <a:t>El context </a:t>
            </a:r>
            <a:r>
              <a:rPr lang="en-US" dirty="0" err="1" smtClean="0"/>
              <a:t>es</a:t>
            </a:r>
            <a:r>
              <a:rPr lang="en-US" dirty="0" smtClean="0"/>
              <a:t> la </a:t>
            </a:r>
            <a:r>
              <a:rPr lang="en-US" dirty="0" err="1" smtClean="0"/>
              <a:t>página</a:t>
            </a:r>
            <a:r>
              <a:rPr lang="en-US" dirty="0" smtClean="0"/>
              <a:t> o control de </a:t>
            </a:r>
            <a:r>
              <a:rPr lang="en-US" dirty="0" err="1" smtClean="0"/>
              <a:t>usuario</a:t>
            </a:r>
            <a:endParaRPr lang="en-US" dirty="0" smtClean="0"/>
          </a:p>
          <a:p>
            <a:endParaRPr lang="en-US" dirty="0"/>
          </a:p>
          <a:p>
            <a:r>
              <a:rPr lang="en-US" dirty="0" smtClean="0"/>
              <a:t>Mode=</a:t>
            </a:r>
            <a:r>
              <a:rPr lang="en-US" dirty="0" err="1" smtClean="0"/>
              <a:t>OneTime</a:t>
            </a:r>
            <a:r>
              <a:rPr lang="en-US" dirty="0" smtClean="0"/>
              <a:t> </a:t>
            </a:r>
            <a:r>
              <a:rPr lang="en-US" dirty="0" err="1" smtClean="0"/>
              <a:t>es</a:t>
            </a:r>
            <a:r>
              <a:rPr lang="en-US" dirty="0" smtClean="0"/>
              <a:t> el </a:t>
            </a:r>
            <a:r>
              <a:rPr lang="en-US" dirty="0" err="1" smtClean="0"/>
              <a:t>modo</a:t>
            </a:r>
            <a:r>
              <a:rPr lang="en-US" dirty="0" smtClean="0"/>
              <a:t> </a:t>
            </a:r>
            <a:r>
              <a:rPr lang="en-US" dirty="0" err="1" smtClean="0"/>
              <a:t>por</a:t>
            </a:r>
            <a:r>
              <a:rPr lang="en-US" dirty="0" smtClean="0"/>
              <a:t> </a:t>
            </a:r>
            <a:r>
              <a:rPr lang="en-US" dirty="0" err="1" smtClean="0"/>
              <a:t>defecto</a:t>
            </a:r>
            <a:endParaRPr lang="en-US" dirty="0" smtClean="0"/>
          </a:p>
        </p:txBody>
      </p:sp>
    </p:spTree>
    <p:extLst>
      <p:ext uri="{BB962C8B-B14F-4D97-AF65-F5344CB8AC3E}">
        <p14:creationId xmlns:p14="http://schemas.microsoft.com/office/powerpoint/2010/main" val="290096379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X:Bind</a:t>
            </a:r>
            <a:endParaRPr lang="en-US" dirty="0"/>
          </a:p>
        </p:txBody>
      </p:sp>
    </p:spTree>
    <p:extLst>
      <p:ext uri="{BB962C8B-B14F-4D97-AF65-F5344CB8AC3E}">
        <p14:creationId xmlns:p14="http://schemas.microsoft.com/office/powerpoint/2010/main" val="504879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239" y="1189495"/>
            <a:ext cx="11653523" cy="5182957"/>
          </a:xfrm>
        </p:spPr>
        <p:txBody>
          <a:bodyPr/>
          <a:lstStyle/>
          <a:p>
            <a:r>
              <a:rPr lang="en-US" sz="2400" dirty="0"/>
              <a:t>Duck Typing – </a:t>
            </a:r>
            <a:r>
              <a:rPr lang="en-US" sz="2400" dirty="0" err="1" smtClean="0"/>
              <a:t>mismo</a:t>
            </a:r>
            <a:r>
              <a:rPr lang="en-US" sz="2400" dirty="0" smtClean="0"/>
              <a:t> </a:t>
            </a:r>
            <a:r>
              <a:rPr lang="en-US" sz="2400" dirty="0" err="1" smtClean="0"/>
              <a:t>nombre</a:t>
            </a:r>
            <a:r>
              <a:rPr lang="en-US" sz="2400" dirty="0" smtClean="0"/>
              <a:t> de </a:t>
            </a:r>
            <a:r>
              <a:rPr lang="en-US" sz="2400" dirty="0" err="1" smtClean="0"/>
              <a:t>propiedad</a:t>
            </a:r>
            <a:r>
              <a:rPr lang="en-US" sz="2400" dirty="0" smtClean="0"/>
              <a:t> </a:t>
            </a:r>
            <a:r>
              <a:rPr lang="en-US" sz="2400" dirty="0" err="1" smtClean="0"/>
              <a:t>en</a:t>
            </a:r>
            <a:r>
              <a:rPr lang="en-US" sz="2400" dirty="0" smtClean="0"/>
              <a:t> </a:t>
            </a:r>
            <a:r>
              <a:rPr lang="en-US" sz="2400" dirty="0" err="1" smtClean="0"/>
              <a:t>diferentes</a:t>
            </a:r>
            <a:r>
              <a:rPr lang="en-US" sz="2400" dirty="0" smtClean="0"/>
              <a:t> </a:t>
            </a:r>
            <a:r>
              <a:rPr lang="en-US" sz="2400" dirty="0" err="1" smtClean="0"/>
              <a:t>objetos</a:t>
            </a:r>
            <a:endParaRPr lang="en-US" sz="2400" dirty="0"/>
          </a:p>
          <a:p>
            <a:pPr lvl="1"/>
            <a:r>
              <a:rPr lang="en-US" sz="1400" dirty="0"/>
              <a:t>Text=“{Binding Age}” </a:t>
            </a:r>
            <a:r>
              <a:rPr lang="en-US" sz="1400" dirty="0" err="1" smtClean="0"/>
              <a:t>funciona</a:t>
            </a:r>
            <a:r>
              <a:rPr lang="en-US" sz="1400" dirty="0" smtClean="0"/>
              <a:t> con </a:t>
            </a:r>
            <a:r>
              <a:rPr lang="en-US" sz="1400" dirty="0" err="1" smtClean="0"/>
              <a:t>objetos</a:t>
            </a:r>
            <a:r>
              <a:rPr lang="en-US" sz="1400" dirty="0" smtClean="0"/>
              <a:t> </a:t>
            </a:r>
            <a:r>
              <a:rPr lang="en-US" sz="1400" dirty="0" err="1" smtClean="0"/>
              <a:t>perro</a:t>
            </a:r>
            <a:r>
              <a:rPr lang="en-US" sz="1400" dirty="0" smtClean="0"/>
              <a:t> y persona </a:t>
            </a:r>
            <a:endParaRPr lang="en-US" sz="1400" dirty="0"/>
          </a:p>
          <a:p>
            <a:pPr lvl="1"/>
            <a:r>
              <a:rPr lang="en-US" sz="1400" dirty="0"/>
              <a:t>x:Bind Mitigation: </a:t>
            </a:r>
            <a:r>
              <a:rPr lang="en-US" sz="1400" dirty="0" err="1" smtClean="0"/>
              <a:t>Usa</a:t>
            </a:r>
            <a:r>
              <a:rPr lang="en-US" sz="1400" dirty="0" smtClean="0"/>
              <a:t> </a:t>
            </a:r>
            <a:r>
              <a:rPr lang="en-US" sz="1400" dirty="0" err="1" smtClean="0"/>
              <a:t>una</a:t>
            </a:r>
            <a:r>
              <a:rPr lang="en-US" sz="1400" dirty="0" smtClean="0"/>
              <a:t> </a:t>
            </a:r>
            <a:r>
              <a:rPr lang="en-US" sz="1400" dirty="0" err="1" smtClean="0"/>
              <a:t>clase</a:t>
            </a:r>
            <a:r>
              <a:rPr lang="en-US" sz="1400" dirty="0" smtClean="0"/>
              <a:t> base o </a:t>
            </a:r>
            <a:r>
              <a:rPr lang="en-US" sz="1400" dirty="0" err="1" smtClean="0"/>
              <a:t>interfaz</a:t>
            </a:r>
            <a:endParaRPr lang="en-US" sz="1400" dirty="0"/>
          </a:p>
          <a:p>
            <a:pPr lvl="1"/>
            <a:endParaRPr lang="en-US" sz="1400" dirty="0"/>
          </a:p>
          <a:p>
            <a:r>
              <a:rPr lang="en-US" sz="2400" dirty="0"/>
              <a:t>Dictionary graphs</a:t>
            </a:r>
          </a:p>
          <a:p>
            <a:pPr lvl="1"/>
            <a:r>
              <a:rPr lang="en-US" sz="1400" dirty="0"/>
              <a:t>{Binding} </a:t>
            </a:r>
            <a:r>
              <a:rPr lang="en-US" sz="1400" dirty="0" err="1" smtClean="0"/>
              <a:t>puede</a:t>
            </a:r>
            <a:r>
              <a:rPr lang="en-US" sz="1400" dirty="0" smtClean="0"/>
              <a:t> </a:t>
            </a:r>
            <a:r>
              <a:rPr lang="en-US" sz="1400" dirty="0" err="1" smtClean="0"/>
              <a:t>funcionar</a:t>
            </a:r>
            <a:r>
              <a:rPr lang="en-US" sz="1400" dirty="0" smtClean="0"/>
              <a:t> con JSON y </a:t>
            </a:r>
            <a:r>
              <a:rPr lang="en-US" sz="1400" dirty="0" err="1" smtClean="0"/>
              <a:t>otros</a:t>
            </a:r>
            <a:r>
              <a:rPr lang="en-US" sz="1400" dirty="0" smtClean="0"/>
              <a:t> </a:t>
            </a:r>
            <a:r>
              <a:rPr lang="en-US" sz="1400" dirty="0" err="1" smtClean="0"/>
              <a:t>diccionarios</a:t>
            </a:r>
            <a:r>
              <a:rPr lang="en-US" sz="1400" dirty="0" smtClean="0"/>
              <a:t> de </a:t>
            </a:r>
            <a:r>
              <a:rPr lang="en-US" sz="1400" dirty="0" err="1" smtClean="0"/>
              <a:t>objetos</a:t>
            </a:r>
            <a:r>
              <a:rPr lang="en-US" sz="1400" dirty="0" smtClean="0"/>
              <a:t> no </a:t>
            </a:r>
            <a:r>
              <a:rPr lang="en-US" sz="1400" dirty="0" err="1" smtClean="0"/>
              <a:t>tipados</a:t>
            </a:r>
            <a:endParaRPr lang="en-US" sz="1400" dirty="0"/>
          </a:p>
          <a:p>
            <a:pPr lvl="1"/>
            <a:r>
              <a:rPr lang="en-US" sz="1400" dirty="0"/>
              <a:t>{</a:t>
            </a:r>
            <a:r>
              <a:rPr lang="en-US" sz="1400" dirty="0" err="1"/>
              <a:t>x:Bind</a:t>
            </a:r>
            <a:r>
              <a:rPr lang="en-US" sz="1400" dirty="0"/>
              <a:t>} </a:t>
            </a:r>
            <a:r>
              <a:rPr lang="en-US" sz="1400" dirty="0" smtClean="0"/>
              <a:t>No </a:t>
            </a:r>
            <a:r>
              <a:rPr lang="en-US" sz="1400" dirty="0" err="1" smtClean="0"/>
              <a:t>funciona</a:t>
            </a:r>
            <a:r>
              <a:rPr lang="en-US" sz="1400" dirty="0" smtClean="0"/>
              <a:t> sin </a:t>
            </a:r>
            <a:r>
              <a:rPr lang="en-US" sz="1400" dirty="0" err="1" smtClean="0"/>
              <a:t>información</a:t>
            </a:r>
            <a:r>
              <a:rPr lang="en-US" sz="1400" dirty="0" smtClean="0"/>
              <a:t> de </a:t>
            </a:r>
            <a:r>
              <a:rPr lang="en-US" sz="1400" dirty="0" err="1" smtClean="0"/>
              <a:t>tipado</a:t>
            </a:r>
            <a:endParaRPr lang="en-US" sz="1400" dirty="0"/>
          </a:p>
          <a:p>
            <a:pPr lvl="1"/>
            <a:r>
              <a:rPr lang="es-ES" sz="1400" dirty="0"/>
              <a:t>Probablemente se </a:t>
            </a:r>
            <a:r>
              <a:rPr lang="es-ES" sz="1400" dirty="0" smtClean="0"/>
              <a:t>podrían hacer suficientes </a:t>
            </a:r>
            <a:r>
              <a:rPr lang="es-ES" sz="1400" dirty="0" err="1" smtClean="0"/>
              <a:t>Catings</a:t>
            </a:r>
            <a:r>
              <a:rPr lang="es-ES" sz="1400" dirty="0" smtClean="0"/>
              <a:t> para </a:t>
            </a:r>
            <a:r>
              <a:rPr lang="es-ES" sz="1400" dirty="0"/>
              <a:t>hacer que funcione, pero la experiencia sería pobre</a:t>
            </a:r>
            <a:endParaRPr lang="en-US" sz="1200" dirty="0"/>
          </a:p>
          <a:p>
            <a:r>
              <a:rPr lang="en-US" sz="2400" dirty="0" err="1" smtClean="0"/>
              <a:t>Creación</a:t>
            </a:r>
            <a:r>
              <a:rPr lang="en-US" sz="2400" dirty="0" smtClean="0"/>
              <a:t> de bindings </a:t>
            </a:r>
            <a:r>
              <a:rPr lang="en-US" sz="2400" dirty="0" err="1" smtClean="0"/>
              <a:t>programáticamente</a:t>
            </a:r>
            <a:endParaRPr lang="en-US" sz="2400" dirty="0"/>
          </a:p>
          <a:p>
            <a:pPr lvl="1"/>
            <a:r>
              <a:rPr lang="en-US" sz="1400" dirty="0"/>
              <a:t>{</a:t>
            </a:r>
            <a:r>
              <a:rPr lang="en-US" sz="1400" dirty="0" err="1"/>
              <a:t>x:Bind</a:t>
            </a:r>
            <a:r>
              <a:rPr lang="en-US" sz="1400" dirty="0"/>
              <a:t>} </a:t>
            </a:r>
            <a:r>
              <a:rPr lang="en-US" sz="1400" dirty="0" smtClean="0"/>
              <a:t>no </a:t>
            </a:r>
            <a:r>
              <a:rPr lang="en-US" sz="1400" dirty="0" err="1" smtClean="0"/>
              <a:t>tiene</a:t>
            </a:r>
            <a:r>
              <a:rPr lang="en-US" sz="1400" dirty="0" smtClean="0"/>
              <a:t> la </a:t>
            </a:r>
            <a:r>
              <a:rPr lang="en-US" sz="1400" dirty="0" err="1" smtClean="0"/>
              <a:t>capacidad</a:t>
            </a:r>
            <a:r>
              <a:rPr lang="en-US" sz="1400" dirty="0" smtClean="0"/>
              <a:t> de </a:t>
            </a:r>
            <a:r>
              <a:rPr lang="en-US" sz="1400" dirty="0" err="1" smtClean="0"/>
              <a:t>añadir</a:t>
            </a:r>
            <a:r>
              <a:rPr lang="en-US" sz="1400" dirty="0" smtClean="0"/>
              <a:t> / </a:t>
            </a:r>
            <a:r>
              <a:rPr lang="en-US" sz="1400" dirty="0" err="1" smtClean="0"/>
              <a:t>quitar</a:t>
            </a:r>
            <a:r>
              <a:rPr lang="en-US" sz="1400" dirty="0" smtClean="0"/>
              <a:t> bindings </a:t>
            </a:r>
            <a:r>
              <a:rPr lang="en-US" sz="1400" dirty="0" err="1" smtClean="0"/>
              <a:t>en</a:t>
            </a:r>
            <a:r>
              <a:rPr lang="en-US" sz="1400" dirty="0" smtClean="0"/>
              <a:t> runtime</a:t>
            </a:r>
            <a:endParaRPr lang="en-US" sz="1400" dirty="0"/>
          </a:p>
          <a:p>
            <a:pPr lvl="1"/>
            <a:endParaRPr lang="en-US" sz="1400" dirty="0"/>
          </a:p>
          <a:p>
            <a:r>
              <a:rPr lang="en-US" sz="2400" dirty="0"/>
              <a:t>Use in a style</a:t>
            </a:r>
          </a:p>
          <a:p>
            <a:pPr lvl="1"/>
            <a:r>
              <a:rPr lang="en-US" sz="1400" dirty="0"/>
              <a:t>{</a:t>
            </a:r>
            <a:r>
              <a:rPr lang="en-US" sz="1400" dirty="0" err="1"/>
              <a:t>x:Bind</a:t>
            </a:r>
            <a:r>
              <a:rPr lang="en-US" sz="1400" dirty="0"/>
              <a:t>} </a:t>
            </a:r>
            <a:r>
              <a:rPr lang="en-US" sz="1400" dirty="0" smtClean="0"/>
              <a:t>no se </a:t>
            </a:r>
            <a:r>
              <a:rPr lang="en-US" sz="1400" dirty="0" err="1" smtClean="0"/>
              <a:t>puede</a:t>
            </a:r>
            <a:r>
              <a:rPr lang="en-US" sz="1400" dirty="0" smtClean="0"/>
              <a:t> </a:t>
            </a:r>
            <a:r>
              <a:rPr lang="en-US" sz="1400" dirty="0" err="1" smtClean="0"/>
              <a:t>usar</a:t>
            </a:r>
            <a:r>
              <a:rPr lang="en-US" sz="1400" dirty="0" smtClean="0"/>
              <a:t> </a:t>
            </a:r>
            <a:r>
              <a:rPr lang="en-US" sz="1400" dirty="0" err="1" smtClean="0"/>
              <a:t>en</a:t>
            </a:r>
            <a:r>
              <a:rPr lang="en-US" sz="1400" dirty="0" smtClean="0"/>
              <a:t> un </a:t>
            </a:r>
            <a:r>
              <a:rPr lang="en-US" sz="1400" dirty="0" err="1" smtClean="0"/>
              <a:t>estilo</a:t>
            </a:r>
            <a:r>
              <a:rPr lang="en-US" sz="1400" dirty="0" smtClean="0"/>
              <a:t> para setters </a:t>
            </a:r>
            <a:r>
              <a:rPr lang="en-US" sz="1400" dirty="0" err="1"/>
              <a:t>etc</a:t>
            </a:r>
            <a:endParaRPr lang="en-US" sz="1400" dirty="0"/>
          </a:p>
          <a:p>
            <a:pPr lvl="1"/>
            <a:r>
              <a:rPr lang="en-US" sz="1400" dirty="0" smtClean="0"/>
              <a:t>Si </a:t>
            </a:r>
            <a:r>
              <a:rPr lang="en-US" sz="1400" dirty="0" err="1" smtClean="0"/>
              <a:t>podemos</a:t>
            </a:r>
            <a:r>
              <a:rPr lang="en-US" sz="1400" dirty="0" smtClean="0"/>
              <a:t> </a:t>
            </a:r>
            <a:r>
              <a:rPr lang="en-US" sz="1400" dirty="0" err="1" smtClean="0"/>
              <a:t>usarlo</a:t>
            </a:r>
            <a:r>
              <a:rPr lang="en-US" sz="1400" dirty="0" smtClean="0"/>
              <a:t> </a:t>
            </a:r>
            <a:r>
              <a:rPr lang="en-US" sz="1400" dirty="0" err="1" smtClean="0"/>
              <a:t>en</a:t>
            </a:r>
            <a:r>
              <a:rPr lang="en-US" sz="1400" dirty="0" smtClean="0"/>
              <a:t> un </a:t>
            </a:r>
            <a:r>
              <a:rPr lang="en-US" sz="1400" dirty="0" err="1" smtClean="0"/>
              <a:t>DataTemplate</a:t>
            </a:r>
            <a:r>
              <a:rPr lang="en-US" sz="1400" dirty="0" smtClean="0"/>
              <a:t> </a:t>
            </a:r>
            <a:r>
              <a:rPr lang="en-US" sz="1400" dirty="0" err="1" smtClean="0"/>
              <a:t>definido</a:t>
            </a:r>
            <a:r>
              <a:rPr lang="en-US" sz="1400" dirty="0" smtClean="0"/>
              <a:t> </a:t>
            </a:r>
            <a:r>
              <a:rPr lang="en-US" sz="1400" dirty="0" err="1" smtClean="0"/>
              <a:t>en</a:t>
            </a:r>
            <a:r>
              <a:rPr lang="en-US" sz="1400" dirty="0" smtClean="0"/>
              <a:t> el style</a:t>
            </a:r>
            <a:endParaRPr lang="en-US" sz="1800" dirty="0" smtClean="0"/>
          </a:p>
        </p:txBody>
      </p:sp>
      <p:sp>
        <p:nvSpPr>
          <p:cNvPr id="2" name="Title 1"/>
          <p:cNvSpPr>
            <a:spLocks noGrp="1"/>
          </p:cNvSpPr>
          <p:nvPr>
            <p:ph type="title"/>
          </p:nvPr>
        </p:nvSpPr>
        <p:spPr/>
        <p:txBody>
          <a:bodyPr/>
          <a:lstStyle/>
          <a:p>
            <a:r>
              <a:rPr lang="en-US" dirty="0" smtClean="0"/>
              <a:t>¿</a:t>
            </a:r>
            <a:r>
              <a:rPr lang="en-US" dirty="0" err="1" smtClean="0"/>
              <a:t>Cuándo</a:t>
            </a:r>
            <a:r>
              <a:rPr lang="en-US" dirty="0" smtClean="0"/>
              <a:t> </a:t>
            </a:r>
            <a:r>
              <a:rPr lang="en-US" dirty="0" err="1" smtClean="0"/>
              <a:t>usamos</a:t>
            </a:r>
            <a:r>
              <a:rPr lang="en-US" dirty="0" smtClean="0"/>
              <a:t> bindings “</a:t>
            </a:r>
            <a:r>
              <a:rPr lang="en-US" dirty="0" err="1" smtClean="0"/>
              <a:t>clásicos</a:t>
            </a:r>
            <a:r>
              <a:rPr lang="en-US" dirty="0" smtClean="0"/>
              <a:t>”?</a:t>
            </a:r>
            <a:endParaRPr lang="en-US" dirty="0"/>
          </a:p>
        </p:txBody>
      </p:sp>
    </p:spTree>
    <p:extLst>
      <p:ext uri="{BB962C8B-B14F-4D97-AF65-F5344CB8AC3E}">
        <p14:creationId xmlns:p14="http://schemas.microsoft.com/office/powerpoint/2010/main" val="3091135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fade">
                                      <p:cBhvr>
                                        <p:cTn id="29" dur="500"/>
                                        <p:tgtEl>
                                          <p:spTgt spid="3">
                                            <p:txEl>
                                              <p:pRg st="12" end="1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fade">
                                      <p:cBhvr>
                                        <p:cTn id="3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X:Phase</a:t>
            </a:r>
            <a:endParaRPr lang="en-US" dirty="0"/>
          </a:p>
        </p:txBody>
      </p:sp>
    </p:spTree>
    <p:extLst>
      <p:ext uri="{BB962C8B-B14F-4D97-AF65-F5344CB8AC3E}">
        <p14:creationId xmlns:p14="http://schemas.microsoft.com/office/powerpoint/2010/main" val="133256169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368233" y="4930483"/>
            <a:ext cx="1568743" cy="298808"/>
          </a:xfrm>
          <a:prstGeom prst="rect">
            <a:avLst/>
          </a:prstGeom>
          <a:solidFill>
            <a:srgbClr val="FFF1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39" y="1503013"/>
            <a:ext cx="11653523" cy="4674806"/>
          </a:xfrm>
        </p:spPr>
        <p:txBody>
          <a:bodyPr/>
          <a:lstStyle/>
          <a:p>
            <a:r>
              <a:rPr lang="en-US" sz="2353" dirty="0">
                <a:latin typeface="+mn-lt"/>
              </a:rPr>
              <a:t>Windows 8.1 </a:t>
            </a:r>
            <a:r>
              <a:rPr lang="en-US" sz="2353" dirty="0" err="1" smtClean="0">
                <a:latin typeface="+mn-lt"/>
              </a:rPr>
              <a:t>introdujo</a:t>
            </a:r>
            <a:r>
              <a:rPr lang="en-US" sz="2353" dirty="0" smtClean="0">
                <a:latin typeface="+mn-lt"/>
              </a:rPr>
              <a:t> el </a:t>
            </a:r>
            <a:r>
              <a:rPr lang="en-US" sz="2353" dirty="0" err="1" smtClean="0">
                <a:latin typeface="+mn-lt"/>
              </a:rPr>
              <a:t>evento</a:t>
            </a:r>
            <a:r>
              <a:rPr lang="en-US" sz="2353" dirty="0" smtClean="0">
                <a:latin typeface="+mn-lt"/>
              </a:rPr>
              <a:t> </a:t>
            </a:r>
            <a:r>
              <a:rPr lang="en-US" sz="2353" dirty="0" err="1" smtClean="0">
                <a:latin typeface="+mn-lt"/>
              </a:rPr>
              <a:t>ContainerContentChanging</a:t>
            </a:r>
            <a:endParaRPr lang="en-US" sz="2353" dirty="0">
              <a:latin typeface="+mn-lt"/>
            </a:endParaRPr>
          </a:p>
          <a:p>
            <a:pPr lvl="1"/>
            <a:r>
              <a:rPr lang="en-US" sz="1765" dirty="0" err="1" smtClean="0"/>
              <a:t>Permitía</a:t>
            </a:r>
            <a:r>
              <a:rPr lang="en-US" sz="1765" dirty="0" smtClean="0"/>
              <a:t> el </a:t>
            </a:r>
            <a:r>
              <a:rPr lang="en-US" sz="1765" dirty="0" err="1" smtClean="0"/>
              <a:t>renderizado</a:t>
            </a:r>
            <a:r>
              <a:rPr lang="en-US" sz="1765" dirty="0" smtClean="0"/>
              <a:t> </a:t>
            </a:r>
            <a:r>
              <a:rPr lang="en-US" sz="1765" dirty="0" err="1" smtClean="0"/>
              <a:t>progresivo</a:t>
            </a:r>
            <a:r>
              <a:rPr lang="en-US" sz="1765" dirty="0" smtClean="0"/>
              <a:t> de </a:t>
            </a:r>
            <a:r>
              <a:rPr lang="en-US" sz="1765" dirty="0" err="1" smtClean="0"/>
              <a:t>elementos</a:t>
            </a:r>
            <a:r>
              <a:rPr lang="en-US" sz="1765" dirty="0" smtClean="0"/>
              <a:t> de </a:t>
            </a:r>
            <a:r>
              <a:rPr lang="en-US" sz="1765" dirty="0" err="1" smtClean="0"/>
              <a:t>listado</a:t>
            </a:r>
            <a:endParaRPr lang="en-US" sz="1765" dirty="0"/>
          </a:p>
          <a:p>
            <a:pPr lvl="1"/>
            <a:r>
              <a:rPr lang="en-US" sz="1765" dirty="0" err="1" smtClean="0"/>
              <a:t>Requería</a:t>
            </a:r>
            <a:r>
              <a:rPr lang="en-US" sz="1765" dirty="0" smtClean="0"/>
              <a:t> </a:t>
            </a:r>
            <a:r>
              <a:rPr lang="en-US" sz="1765" dirty="0" err="1" smtClean="0"/>
              <a:t>código</a:t>
            </a:r>
            <a:r>
              <a:rPr lang="en-US" sz="1765" dirty="0" smtClean="0"/>
              <a:t> para </a:t>
            </a:r>
            <a:r>
              <a:rPr lang="en-US" sz="1765" dirty="0" err="1" smtClean="0"/>
              <a:t>actualizar</a:t>
            </a:r>
            <a:r>
              <a:rPr lang="en-US" sz="1765" dirty="0" smtClean="0"/>
              <a:t> la </a:t>
            </a:r>
            <a:r>
              <a:rPr lang="en-US" sz="1765" dirty="0" err="1" smtClean="0"/>
              <a:t>plantilla</a:t>
            </a:r>
            <a:r>
              <a:rPr lang="en-US" sz="1765" dirty="0" smtClean="0"/>
              <a:t> </a:t>
            </a:r>
            <a:r>
              <a:rPr lang="en-US" sz="1765" dirty="0" err="1" smtClean="0"/>
              <a:t>que</a:t>
            </a:r>
            <a:r>
              <a:rPr lang="en-US" sz="1765" dirty="0" smtClean="0"/>
              <a:t> </a:t>
            </a:r>
            <a:r>
              <a:rPr lang="en-US" sz="1765" dirty="0" err="1" smtClean="0"/>
              <a:t>evitaba</a:t>
            </a:r>
            <a:r>
              <a:rPr lang="en-US" sz="1765" dirty="0" smtClean="0"/>
              <a:t> el </a:t>
            </a:r>
            <a:r>
              <a:rPr lang="en-US" sz="1765" dirty="0" err="1" smtClean="0"/>
              <a:t>uso</a:t>
            </a:r>
            <a:r>
              <a:rPr lang="en-US" sz="1765" dirty="0" smtClean="0"/>
              <a:t> de binding</a:t>
            </a:r>
            <a:endParaRPr lang="en-US" sz="1765" dirty="0"/>
          </a:p>
          <a:p>
            <a:pPr lvl="1"/>
            <a:endParaRPr lang="en-US" sz="1029" dirty="0"/>
          </a:p>
          <a:p>
            <a:r>
              <a:rPr lang="en-US" sz="2353" dirty="0">
                <a:latin typeface="+mn-lt"/>
              </a:rPr>
              <a:t>x:Phase </a:t>
            </a:r>
            <a:r>
              <a:rPr lang="en-US" sz="2353" dirty="0" err="1" smtClean="0">
                <a:latin typeface="+mn-lt"/>
              </a:rPr>
              <a:t>permite</a:t>
            </a:r>
            <a:r>
              <a:rPr lang="en-US" sz="2353" dirty="0" smtClean="0">
                <a:latin typeface="+mn-lt"/>
              </a:rPr>
              <a:t> </a:t>
            </a:r>
            <a:r>
              <a:rPr lang="en-US" sz="2353" dirty="0" err="1" smtClean="0">
                <a:latin typeface="+mn-lt"/>
              </a:rPr>
              <a:t>declarar</a:t>
            </a:r>
            <a:r>
              <a:rPr lang="en-US" sz="2353" dirty="0" smtClean="0">
                <a:latin typeface="+mn-lt"/>
              </a:rPr>
              <a:t> rendering </a:t>
            </a:r>
            <a:r>
              <a:rPr lang="en-US" sz="2353" dirty="0" err="1" smtClean="0">
                <a:latin typeface="+mn-lt"/>
              </a:rPr>
              <a:t>por</a:t>
            </a:r>
            <a:r>
              <a:rPr lang="en-US" sz="2353" dirty="0" smtClean="0">
                <a:latin typeface="+mn-lt"/>
              </a:rPr>
              <a:t> </a:t>
            </a:r>
            <a:r>
              <a:rPr lang="en-US" sz="2353" dirty="0" err="1" smtClean="0">
                <a:latin typeface="+mn-lt"/>
              </a:rPr>
              <a:t>fases</a:t>
            </a:r>
            <a:endParaRPr lang="en-US" sz="2353" dirty="0">
              <a:latin typeface="+mn-lt"/>
            </a:endParaRPr>
          </a:p>
          <a:p>
            <a:endParaRPr lang="en-US" sz="1568" dirty="0">
              <a:latin typeface="+mn-lt"/>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x</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DataType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="model:FileItem"&gt;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Width</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="200"</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Height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="80"&gt;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sz="196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DisplayName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sz="196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prettyDate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x</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Phase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="1"/&gt;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a:lnSpc>
                <a:spcPct val="107000"/>
              </a:lnSpc>
              <a:spcBef>
                <a:spcPts val="0"/>
              </a:spcBef>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p>
          <a:p>
            <a:pPr marL="236546" lvl="1">
              <a:lnSpc>
                <a:spcPct val="107000"/>
              </a:lnSpc>
              <a:spcBef>
                <a:spcPts val="0"/>
              </a:spcBef>
            </a:pPr>
            <a:endParaRPr lang="en-US" sz="1029" dirty="0"/>
          </a:p>
        </p:txBody>
      </p:sp>
      <p:sp>
        <p:nvSpPr>
          <p:cNvPr id="2" name="Title 1"/>
          <p:cNvSpPr>
            <a:spLocks noGrp="1"/>
          </p:cNvSpPr>
          <p:nvPr>
            <p:ph type="title"/>
          </p:nvPr>
        </p:nvSpPr>
        <p:spPr/>
        <p:txBody>
          <a:bodyPr/>
          <a:lstStyle/>
          <a:p>
            <a:r>
              <a:rPr lang="en-US" dirty="0" smtClean="0"/>
              <a:t>x:Phase – rendering </a:t>
            </a:r>
            <a:r>
              <a:rPr lang="en-US" dirty="0" err="1" smtClean="0"/>
              <a:t>progresivo</a:t>
            </a:r>
            <a:r>
              <a:rPr lang="en-US" dirty="0" smtClean="0"/>
              <a:t> </a:t>
            </a:r>
            <a:r>
              <a:rPr lang="en-US" dirty="0" err="1" smtClean="0"/>
              <a:t>en</a:t>
            </a:r>
            <a:r>
              <a:rPr lang="en-US" dirty="0" smtClean="0"/>
              <a:t> </a:t>
            </a:r>
            <a:r>
              <a:rPr lang="en-US" dirty="0" err="1" smtClean="0"/>
              <a:t>listados</a:t>
            </a:r>
            <a:endParaRPr lang="en-US" dirty="0"/>
          </a:p>
        </p:txBody>
      </p:sp>
      <p:sp>
        <p:nvSpPr>
          <p:cNvPr id="11" name="Rounded Rectangular Callout 10"/>
          <p:cNvSpPr/>
          <p:nvPr/>
        </p:nvSpPr>
        <p:spPr bwMode="auto">
          <a:xfrm>
            <a:off x="8717923" y="2927177"/>
            <a:ext cx="3137488" cy="747021"/>
          </a:xfrm>
          <a:prstGeom prst="wedgeRoundRectCallout">
            <a:avLst>
              <a:gd name="adj1" fmla="val -89025"/>
              <a:gd name="adj2" fmla="val 201316"/>
              <a:gd name="adj3" fmla="val 16667"/>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dirty="0" smtClean="0">
                <a:gradFill>
                  <a:gsLst>
                    <a:gs pos="0">
                      <a:srgbClr val="FFFFFF"/>
                    </a:gs>
                    <a:gs pos="100000">
                      <a:srgbClr val="FFFFFF"/>
                    </a:gs>
                  </a:gsLst>
                  <a:lin ang="5400000" scaled="0"/>
                </a:gradFill>
                <a:ea typeface="Segoe UI" pitchFamily="34" charset="0"/>
                <a:cs typeface="Segoe UI" pitchFamily="34" charset="0"/>
              </a:rPr>
              <a:t>Valor </a:t>
            </a:r>
            <a:r>
              <a:rPr lang="en-US" dirty="0" err="1" smtClean="0">
                <a:gradFill>
                  <a:gsLst>
                    <a:gs pos="0">
                      <a:srgbClr val="FFFFFF"/>
                    </a:gs>
                    <a:gs pos="100000">
                      <a:srgbClr val="FFFFFF"/>
                    </a:gs>
                  </a:gsLst>
                  <a:lin ang="5400000" scaled="0"/>
                </a:gradFill>
                <a:ea typeface="Segoe UI" pitchFamily="34" charset="0"/>
                <a:cs typeface="Segoe UI" pitchFamily="34" charset="0"/>
              </a:rPr>
              <a:t>implícito</a:t>
            </a:r>
            <a:r>
              <a:rPr lang="en-US" dirty="0" smtClean="0">
                <a:gradFill>
                  <a:gsLst>
                    <a:gs pos="0">
                      <a:srgbClr val="FFFFFF"/>
                    </a:gs>
                    <a:gs pos="100000">
                      <a:srgbClr val="FFFFFF"/>
                    </a:gs>
                  </a:gsLst>
                  <a:lin ang="5400000" scaled="0"/>
                </a:gradFill>
                <a:ea typeface="Segoe UI" pitchFamily="34" charset="0"/>
                <a:cs typeface="Segoe UI" pitchFamily="34" charset="0"/>
              </a:rPr>
              <a:t> de x:Phase</a:t>
            </a:r>
            <a:r>
              <a:rPr lang="en-US" dirty="0">
                <a:gradFill>
                  <a:gsLst>
                    <a:gs pos="0">
                      <a:srgbClr val="FFFFFF"/>
                    </a:gs>
                    <a:gs pos="100000">
                      <a:srgbClr val="FFFFFF"/>
                    </a:gs>
                  </a:gsLst>
                  <a:lin ang="5400000" scaled="0"/>
                </a:gradFill>
                <a:ea typeface="Segoe UI" pitchFamily="34" charset="0"/>
                <a:cs typeface="Segoe UI" pitchFamily="34" charset="0"/>
              </a:rPr>
              <a:t>="0" </a:t>
            </a:r>
            <a:r>
              <a:rPr lang="en-US" dirty="0" err="1" smtClean="0">
                <a:gradFill>
                  <a:gsLst>
                    <a:gs pos="0">
                      <a:srgbClr val="FFFFFF"/>
                    </a:gs>
                    <a:gs pos="100000">
                      <a:srgbClr val="FFFFFF"/>
                    </a:gs>
                  </a:gsLst>
                  <a:lin ang="5400000" scaled="0"/>
                </a:gradFill>
                <a:ea typeface="Segoe UI" pitchFamily="34" charset="0"/>
                <a:cs typeface="Segoe UI" pitchFamily="34" charset="0"/>
              </a:rPr>
              <a:t>cuando</a:t>
            </a:r>
            <a:r>
              <a:rPr lang="en-US" dirty="0" smtClean="0">
                <a:gradFill>
                  <a:gsLst>
                    <a:gs pos="0">
                      <a:srgbClr val="FFFFFF"/>
                    </a:gs>
                    <a:gs pos="100000">
                      <a:srgbClr val="FFFFFF"/>
                    </a:gs>
                  </a:gsLst>
                  <a:lin ang="5400000" scaled="0"/>
                </a:gradFill>
                <a:ea typeface="Segoe UI" pitchFamily="34" charset="0"/>
                <a:cs typeface="Segoe UI" pitchFamily="34" charset="0"/>
              </a:rPr>
              <a:t> no se </a:t>
            </a:r>
            <a:r>
              <a:rPr lang="en-US" dirty="0" err="1" smtClean="0">
                <a:gradFill>
                  <a:gsLst>
                    <a:gs pos="0">
                      <a:srgbClr val="FFFFFF"/>
                    </a:gs>
                    <a:gs pos="100000">
                      <a:srgbClr val="FFFFFF"/>
                    </a:gs>
                  </a:gsLst>
                  <a:lin ang="5400000" scaled="0"/>
                </a:gradFill>
                <a:ea typeface="Segoe UI" pitchFamily="34" charset="0"/>
                <a:cs typeface="Segoe UI" pitchFamily="34" charset="0"/>
              </a:rPr>
              <a:t>especifica</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 y="6432080"/>
            <a:ext cx="3055117" cy="425400"/>
          </a:xfrm>
          <a:prstGeom prst="rect">
            <a:avLst/>
          </a:prstGeom>
          <a:noFill/>
        </p:spPr>
        <p:txBody>
          <a:bodyPr wrap="none" lIns="179285" tIns="143428" rIns="179285" bIns="143428" rtlCol="0">
            <a:spAutoFit/>
          </a:bodyPr>
          <a:lstStyle/>
          <a:p>
            <a:pPr>
              <a:lnSpc>
                <a:spcPct val="90000"/>
              </a:lnSpc>
              <a:spcAft>
                <a:spcPts val="588"/>
              </a:spcAft>
            </a:pPr>
            <a:r>
              <a:rPr lang="en-US" sz="980" dirty="0" err="1" smtClean="0">
                <a:gradFill>
                  <a:gsLst>
                    <a:gs pos="2917">
                      <a:srgbClr val="404040"/>
                    </a:gs>
                    <a:gs pos="30000">
                      <a:srgbClr val="404040"/>
                    </a:gs>
                  </a:gsLst>
                  <a:lin ang="5400000" scaled="0"/>
                </a:gradFill>
              </a:rPr>
              <a:t>Más</a:t>
            </a:r>
            <a:r>
              <a:rPr lang="en-US" sz="980" dirty="0" smtClean="0">
                <a:gradFill>
                  <a:gsLst>
                    <a:gs pos="2917">
                      <a:srgbClr val="404040"/>
                    </a:gs>
                    <a:gs pos="30000">
                      <a:srgbClr val="404040"/>
                    </a:gs>
                  </a:gsLst>
                  <a:lin ang="5400000" scaled="0"/>
                </a:gradFill>
              </a:rPr>
              <a:t> </a:t>
            </a:r>
            <a:r>
              <a:rPr lang="en-US" sz="980" dirty="0" err="1" smtClean="0">
                <a:gradFill>
                  <a:gsLst>
                    <a:gs pos="2917">
                      <a:srgbClr val="404040"/>
                    </a:gs>
                    <a:gs pos="30000">
                      <a:srgbClr val="404040"/>
                    </a:gs>
                  </a:gsLst>
                  <a:lin ang="5400000" scaled="0"/>
                </a:gradFill>
              </a:rPr>
              <a:t>información</a:t>
            </a:r>
            <a:r>
              <a:rPr lang="en-US" sz="980" dirty="0" smtClean="0">
                <a:gradFill>
                  <a:gsLst>
                    <a:gs pos="2917">
                      <a:srgbClr val="404040"/>
                    </a:gs>
                    <a:gs pos="30000">
                      <a:srgbClr val="404040"/>
                    </a:gs>
                  </a:gsLst>
                  <a:lin ang="5400000" scaled="0"/>
                </a:gradFill>
              </a:rPr>
              <a:t>: </a:t>
            </a:r>
            <a:r>
              <a:rPr lang="en-US" sz="980" dirty="0">
                <a:gradFill>
                  <a:gsLst>
                    <a:gs pos="2917">
                      <a:srgbClr val="404040"/>
                    </a:gs>
                    <a:gs pos="30000">
                      <a:srgbClr val="404040"/>
                    </a:gs>
                  </a:gsLst>
                  <a:lin ang="5400000" scaled="0"/>
                </a:gradFill>
                <a:hlinkClick r:id="rId3"/>
              </a:rPr>
              <a:t>Build 2013 talk on </a:t>
            </a:r>
            <a:r>
              <a:rPr lang="en-US" sz="980" dirty="0" err="1">
                <a:gradFill>
                  <a:gsLst>
                    <a:gs pos="2917">
                      <a:srgbClr val="404040"/>
                    </a:gs>
                    <a:gs pos="30000">
                      <a:srgbClr val="404040"/>
                    </a:gs>
                  </a:gsLst>
                  <a:lin ang="5400000" scaled="0"/>
                </a:gradFill>
                <a:hlinkClick r:id="rId3"/>
              </a:rPr>
              <a:t>ListView</a:t>
            </a:r>
            <a:r>
              <a:rPr lang="en-US" sz="980" dirty="0">
                <a:gradFill>
                  <a:gsLst>
                    <a:gs pos="2917">
                      <a:srgbClr val="404040"/>
                    </a:gs>
                    <a:gs pos="30000">
                      <a:srgbClr val="404040"/>
                    </a:gs>
                  </a:gsLst>
                  <a:lin ang="5400000" scaled="0"/>
                </a:gradFill>
                <a:hlinkClick r:id="rId3"/>
              </a:rPr>
              <a:t> &amp; CCC</a:t>
            </a:r>
            <a:endParaRPr lang="en-US" sz="980"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2276801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500"/>
                                        <p:tgtEl>
                                          <p:spTgt spid="3">
                                            <p:txEl>
                                              <p:pRg st="11" end="1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X:Phase</a:t>
            </a:r>
            <a:endParaRPr lang="en-US" dirty="0"/>
          </a:p>
        </p:txBody>
      </p:sp>
    </p:spTree>
    <p:extLst>
      <p:ext uri="{BB962C8B-B14F-4D97-AF65-F5344CB8AC3E}">
        <p14:creationId xmlns:p14="http://schemas.microsoft.com/office/powerpoint/2010/main" val="98331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smtClean="0">
                <a:solidFill>
                  <a:schemeClr val="bg2">
                    <a:lumMod val="25000"/>
                  </a:schemeClr>
                </a:solidFill>
              </a:rPr>
              <a:t>Microsoft </a:t>
            </a:r>
            <a:r>
              <a:rPr lang="en-US" sz="2745" dirty="0">
                <a:solidFill>
                  <a:schemeClr val="bg2">
                    <a:lumMod val="25000"/>
                  </a:schemeClr>
                </a:solidFill>
              </a:rPr>
              <a:t>MVP Windows Platform Development</a:t>
            </a: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15904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Bindings para </a:t>
            </a:r>
            <a:r>
              <a:rPr lang="en-US" dirty="0" err="1" smtClean="0"/>
              <a:t>eventos</a:t>
            </a:r>
            <a:endParaRPr lang="en-US" dirty="0"/>
          </a:p>
        </p:txBody>
      </p:sp>
    </p:spTree>
    <p:extLst>
      <p:ext uri="{BB962C8B-B14F-4D97-AF65-F5344CB8AC3E}">
        <p14:creationId xmlns:p14="http://schemas.microsoft.com/office/powerpoint/2010/main" val="72679267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307479"/>
          </a:xfrm>
        </p:spPr>
        <p:txBody>
          <a:bodyPr/>
          <a:lstStyle/>
          <a:p>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a:solidFill>
                  <a:srgbClr val="FF0000"/>
                </a:solidFill>
                <a:ea typeface="Calibri" panose="020F0502020204030204" pitchFamily="34" charset="0"/>
              </a:rPr>
              <a:t> Click</a:t>
            </a:r>
            <a:r>
              <a:rPr lang="en-US" sz="1961" dirty="0">
                <a:solidFill>
                  <a:srgbClr val="0000FF"/>
                </a:solidFill>
                <a:ea typeface="Calibri" panose="020F0502020204030204" pitchFamily="34" charset="0"/>
              </a:rPr>
              <a:t>="</a:t>
            </a:r>
            <a:r>
              <a:rPr lang="en-US" sz="1961" dirty="0" err="1">
                <a:solidFill>
                  <a:srgbClr val="0000FF"/>
                </a:solidFill>
                <a:ea typeface="Calibri" panose="020F0502020204030204" pitchFamily="34" charset="0"/>
              </a:rPr>
              <a:t>PokeEmployee</a:t>
            </a:r>
            <a:r>
              <a:rPr lang="en-US" sz="1961" dirty="0">
                <a:solidFill>
                  <a:srgbClr val="0000FF"/>
                </a:solidFill>
                <a:ea typeface="Calibri" panose="020F0502020204030204" pitchFamily="34" charset="0"/>
              </a:rPr>
              <a:t>"&gt;</a:t>
            </a:r>
            <a:r>
              <a:rPr lang="en-US" sz="1961" dirty="0">
                <a:solidFill>
                  <a:srgbClr val="000000"/>
                </a:solidFill>
                <a:ea typeface="Calibri" panose="020F0502020204030204" pitchFamily="34" charset="0"/>
              </a:rPr>
              <a:t>Poke Employee</a:t>
            </a:r>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a:solidFill>
                  <a:srgbClr val="0000FF"/>
                </a:solidFill>
                <a:ea typeface="Calibri" panose="020F0502020204030204" pitchFamily="34" charset="0"/>
              </a:rPr>
              <a:t>&gt;</a:t>
            </a:r>
          </a:p>
          <a:p>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a:solidFill>
                  <a:srgbClr val="FF0000"/>
                </a:solidFill>
                <a:ea typeface="Calibri" panose="020F0502020204030204" pitchFamily="34" charset="0"/>
              </a:rPr>
              <a:t> Click</a:t>
            </a:r>
            <a:r>
              <a:rPr lang="en-US" sz="1961" dirty="0">
                <a:solidFill>
                  <a:srgbClr val="0000FF"/>
                </a:solidFill>
                <a:ea typeface="Calibri" panose="020F0502020204030204" pitchFamily="34" charset="0"/>
              </a:rPr>
              <a:t>="{</a:t>
            </a:r>
            <a:r>
              <a:rPr lang="en-US" sz="1961" dirty="0" err="1">
                <a:solidFill>
                  <a:srgbClr val="A31515"/>
                </a:solidFill>
                <a:ea typeface="Calibri" panose="020F0502020204030204" pitchFamily="34" charset="0"/>
              </a:rPr>
              <a:t>x</a:t>
            </a:r>
            <a:r>
              <a:rPr lang="en-US" sz="1961" dirty="0" err="1">
                <a:solidFill>
                  <a:srgbClr val="0000FF"/>
                </a:solidFill>
                <a:ea typeface="Calibri" panose="020F0502020204030204" pitchFamily="34" charset="0"/>
              </a:rPr>
              <a:t>:</a:t>
            </a:r>
            <a:r>
              <a:rPr lang="en-US" sz="1961" dirty="0" err="1">
                <a:solidFill>
                  <a:srgbClr val="A31515"/>
                </a:solidFill>
                <a:ea typeface="Calibri" panose="020F0502020204030204" pitchFamily="34" charset="0"/>
              </a:rPr>
              <a:t>Bind</a:t>
            </a:r>
            <a:r>
              <a:rPr lang="en-US" sz="1961" dirty="0">
                <a:solidFill>
                  <a:srgbClr val="FF0000"/>
                </a:solidFill>
                <a:ea typeface="Calibri" panose="020F0502020204030204" pitchFamily="34" charset="0"/>
              </a:rPr>
              <a:t> </a:t>
            </a:r>
            <a:r>
              <a:rPr lang="en-US" sz="1961" dirty="0" err="1">
                <a:solidFill>
                  <a:srgbClr val="FF0000"/>
                </a:solidFill>
                <a:ea typeface="Calibri" panose="020F0502020204030204" pitchFamily="34" charset="0"/>
              </a:rPr>
              <a:t>Model</a:t>
            </a:r>
            <a:r>
              <a:rPr lang="en-US" sz="1961" dirty="0" err="1">
                <a:solidFill>
                  <a:srgbClr val="0000FF"/>
                </a:solidFill>
                <a:ea typeface="Calibri" panose="020F0502020204030204" pitchFamily="34" charset="0"/>
              </a:rPr>
              <a:t>.ManagerProp.Reports</a:t>
            </a:r>
            <a:r>
              <a:rPr lang="en-US" sz="1961" dirty="0">
                <a:solidFill>
                  <a:srgbClr val="0000FF"/>
                </a:solidFill>
                <a:ea typeface="Calibri" panose="020F0502020204030204" pitchFamily="34" charset="0"/>
              </a:rPr>
              <a:t>[</a:t>
            </a:r>
            <a:r>
              <a:rPr lang="en-US" sz="1961" dirty="0">
                <a:solidFill>
                  <a:srgbClr val="000000"/>
                </a:solidFill>
                <a:ea typeface="Calibri" panose="020F0502020204030204" pitchFamily="34" charset="0"/>
              </a:rPr>
              <a:t>0</a:t>
            </a:r>
            <a:r>
              <a:rPr lang="en-US" sz="1961" dirty="0">
                <a:solidFill>
                  <a:srgbClr val="0000FF"/>
                </a:solidFill>
                <a:ea typeface="Calibri" panose="020F0502020204030204" pitchFamily="34" charset="0"/>
              </a:rPr>
              <a:t>].Poke}"&gt;</a:t>
            </a:r>
            <a:r>
              <a:rPr lang="en-US" sz="1961" dirty="0">
                <a:solidFill>
                  <a:srgbClr val="000000"/>
                </a:solidFill>
                <a:ea typeface="Calibri" panose="020F0502020204030204" pitchFamily="34" charset="0"/>
              </a:rPr>
              <a:t>Poke Employee</a:t>
            </a:r>
            <a:r>
              <a:rPr lang="en-US" sz="1961" dirty="0">
                <a:solidFill>
                  <a:srgbClr val="0000FF"/>
                </a:solidFill>
                <a:ea typeface="Calibri" panose="020F0502020204030204" pitchFamily="34" charset="0"/>
              </a:rPr>
              <a:t>&lt;/</a:t>
            </a:r>
            <a:r>
              <a:rPr lang="en-US" sz="1961" dirty="0">
                <a:solidFill>
                  <a:srgbClr val="A31515"/>
                </a:solidFill>
                <a:ea typeface="Calibri" panose="020F0502020204030204" pitchFamily="34" charset="0"/>
              </a:rPr>
              <a:t>Button</a:t>
            </a:r>
            <a:r>
              <a:rPr lang="en-US" sz="1961" dirty="0" smtClean="0">
                <a:solidFill>
                  <a:srgbClr val="0000FF"/>
                </a:solidFill>
                <a:ea typeface="Calibri" panose="020F0502020204030204" pitchFamily="34" charset="0"/>
              </a:rPr>
              <a:t>&gt;</a:t>
            </a:r>
            <a:endParaRPr lang="en-US" sz="980" dirty="0">
              <a:solidFill>
                <a:srgbClr val="0000FF"/>
              </a:solidFill>
            </a:endParaRPr>
          </a:p>
          <a:p>
            <a:r>
              <a:rPr lang="en-US" sz="1600" dirty="0" smtClean="0">
                <a:solidFill>
                  <a:schemeClr val="tx1"/>
                </a:solidFill>
                <a:latin typeface="+mn-lt"/>
              </a:rPr>
              <a:t>Se </a:t>
            </a:r>
            <a:r>
              <a:rPr lang="en-US" sz="1600" dirty="0" err="1" smtClean="0">
                <a:solidFill>
                  <a:schemeClr val="tx1"/>
                </a:solidFill>
                <a:latin typeface="+mn-lt"/>
              </a:rPr>
              <a:t>necesita</a:t>
            </a:r>
            <a:r>
              <a:rPr lang="en-US" sz="1600" dirty="0" smtClean="0">
                <a:solidFill>
                  <a:schemeClr val="tx1"/>
                </a:solidFill>
                <a:latin typeface="+mn-lt"/>
              </a:rPr>
              <a:t>:</a:t>
            </a:r>
            <a:endParaRPr lang="en-US" sz="1600" dirty="0">
              <a:solidFill>
                <a:schemeClr val="tx1"/>
              </a:solidFill>
              <a:latin typeface="+mn-lt"/>
            </a:endParaRPr>
          </a:p>
          <a:p>
            <a:r>
              <a:rPr lang="en-US" sz="1600" dirty="0" smtClean="0">
                <a:solidFill>
                  <a:schemeClr val="tx1"/>
                </a:solidFill>
                <a:latin typeface="+mn-lt"/>
              </a:rPr>
              <a:t>No </a:t>
            </a:r>
            <a:r>
              <a:rPr lang="en-US" sz="1600" dirty="0" err="1" smtClean="0">
                <a:solidFill>
                  <a:schemeClr val="tx1"/>
                </a:solidFill>
                <a:latin typeface="+mn-lt"/>
              </a:rPr>
              <a:t>tener</a:t>
            </a:r>
            <a:r>
              <a:rPr lang="en-US" sz="1600" dirty="0" smtClean="0">
                <a:solidFill>
                  <a:schemeClr val="tx1"/>
                </a:solidFill>
                <a:latin typeface="+mn-lt"/>
              </a:rPr>
              <a:t> </a:t>
            </a:r>
            <a:r>
              <a:rPr lang="en-US" sz="1600" dirty="0" err="1" smtClean="0">
                <a:solidFill>
                  <a:schemeClr val="tx1"/>
                </a:solidFill>
                <a:latin typeface="+mn-lt"/>
              </a:rPr>
              <a:t>parámetros</a:t>
            </a:r>
            <a:r>
              <a:rPr lang="en-US" sz="1600" dirty="0" smtClean="0">
                <a:solidFill>
                  <a:schemeClr val="tx1"/>
                </a:solidFill>
                <a:latin typeface="+mn-lt"/>
              </a:rPr>
              <a:t> - </a:t>
            </a:r>
            <a:r>
              <a:rPr lang="en-US" sz="1600" dirty="0">
                <a:solidFill>
                  <a:srgbClr val="0000FF"/>
                </a:solidFill>
                <a:ea typeface="Calibri" panose="020F0502020204030204" pitchFamily="34" charset="0"/>
                <a:cs typeface="Times New Roman" panose="02020603050405020304" pitchFamily="18" charset="0"/>
              </a:rPr>
              <a:t>void</a:t>
            </a:r>
            <a:r>
              <a:rPr lang="en-US" sz="1600" dirty="0">
                <a:solidFill>
                  <a:srgbClr val="000000"/>
                </a:solidFill>
                <a:ea typeface="Calibri" panose="020F0502020204030204" pitchFamily="34" charset="0"/>
                <a:cs typeface="Times New Roman" panose="02020603050405020304" pitchFamily="18" charset="0"/>
              </a:rPr>
              <a:t> Poke()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smtClean="0">
                <a:solidFill>
                  <a:schemeClr val="tx1"/>
                </a:solidFill>
                <a:latin typeface="+mn-lt"/>
              </a:rPr>
              <a:t>O </a:t>
            </a:r>
            <a:r>
              <a:rPr lang="en-US" sz="1600" dirty="0" err="1" smtClean="0">
                <a:solidFill>
                  <a:schemeClr val="tx1"/>
                </a:solidFill>
                <a:latin typeface="+mn-lt"/>
              </a:rPr>
              <a:t>coincidir</a:t>
            </a:r>
            <a:r>
              <a:rPr lang="en-US" sz="1600" dirty="0" smtClean="0">
                <a:solidFill>
                  <a:schemeClr val="tx1"/>
                </a:solidFill>
                <a:latin typeface="+mn-lt"/>
              </a:rPr>
              <a:t> con los </a:t>
            </a:r>
            <a:r>
              <a:rPr lang="en-US" sz="1600" dirty="0" err="1" smtClean="0">
                <a:solidFill>
                  <a:schemeClr val="tx1"/>
                </a:solidFill>
                <a:latin typeface="+mn-lt"/>
              </a:rPr>
              <a:t>parámetros</a:t>
            </a:r>
            <a:r>
              <a:rPr lang="en-US" sz="1600" dirty="0" smtClean="0">
                <a:solidFill>
                  <a:schemeClr val="tx1"/>
                </a:solidFill>
                <a:latin typeface="+mn-lt"/>
              </a:rPr>
              <a:t> del </a:t>
            </a:r>
            <a:r>
              <a:rPr lang="en-US" sz="1600" dirty="0" err="1" smtClean="0">
                <a:solidFill>
                  <a:schemeClr val="tx1"/>
                </a:solidFill>
                <a:latin typeface="+mn-lt"/>
              </a:rPr>
              <a:t>evento</a:t>
            </a:r>
            <a:r>
              <a:rPr lang="en-US" sz="1600" dirty="0" smtClean="0">
                <a:solidFill>
                  <a:schemeClr val="tx1"/>
                </a:solidFill>
                <a:latin typeface="+mn-lt"/>
              </a:rPr>
              <a:t> - </a:t>
            </a:r>
            <a:r>
              <a:rPr lang="en-US" sz="1600" dirty="0">
                <a:solidFill>
                  <a:srgbClr val="0000FF"/>
                </a:solidFill>
                <a:ea typeface="Calibri" panose="020F0502020204030204" pitchFamily="34" charset="0"/>
                <a:cs typeface="Times New Roman" panose="02020603050405020304" pitchFamily="18" charset="0"/>
              </a:rPr>
              <a:t>void</a:t>
            </a:r>
            <a:r>
              <a:rPr lang="en-US" sz="1600" dirty="0">
                <a:solidFill>
                  <a:srgbClr val="000000"/>
                </a:solidFill>
                <a:ea typeface="Calibri" panose="020F0502020204030204" pitchFamily="34" charset="0"/>
                <a:cs typeface="Times New Roman" panose="02020603050405020304" pitchFamily="18" charset="0"/>
              </a:rPr>
              <a:t> Poke(</a:t>
            </a:r>
            <a:r>
              <a:rPr lang="en-US" sz="1600" dirty="0">
                <a:solidFill>
                  <a:srgbClr val="0000FF"/>
                </a:solidFill>
                <a:ea typeface="Calibri" panose="020F0502020204030204" pitchFamily="34" charset="0"/>
                <a:cs typeface="Times New Roman" panose="02020603050405020304" pitchFamily="18" charset="0"/>
              </a:rPr>
              <a:t>object</a:t>
            </a:r>
            <a:r>
              <a:rPr lang="en-US" sz="1600" dirty="0">
                <a:solidFill>
                  <a:srgbClr val="000000"/>
                </a:solidFill>
                <a:ea typeface="Calibri" panose="020F0502020204030204" pitchFamily="34" charset="0"/>
                <a:cs typeface="Times New Roman" panose="02020603050405020304" pitchFamily="18" charset="0"/>
              </a:rPr>
              <a:t> sender, </a:t>
            </a:r>
            <a:r>
              <a:rPr lang="en-US" sz="1600" dirty="0" err="1">
                <a:solidFill>
                  <a:srgbClr val="2B91AF"/>
                </a:solidFill>
                <a:ea typeface="Calibri" panose="020F0502020204030204" pitchFamily="34" charset="0"/>
                <a:cs typeface="Times New Roman" panose="02020603050405020304" pitchFamily="18" charset="0"/>
              </a:rPr>
              <a:t>RoutedEventArgs</a:t>
            </a:r>
            <a:r>
              <a:rPr lang="en-US" sz="1600" dirty="0">
                <a:solidFill>
                  <a:srgbClr val="000000"/>
                </a:solidFill>
                <a:ea typeface="Calibri" panose="020F0502020204030204" pitchFamily="34" charset="0"/>
                <a:cs typeface="Times New Roman" panose="02020603050405020304" pitchFamily="18" charset="0"/>
              </a:rPr>
              <a:t> e) {…}</a:t>
            </a:r>
            <a:endParaRPr lang="en-US" sz="1600" dirty="0">
              <a:solidFill>
                <a:schemeClr val="tx1"/>
              </a:solidFill>
              <a:latin typeface="+mn-lt"/>
            </a:endParaRPr>
          </a:p>
          <a:p>
            <a:r>
              <a:rPr lang="en-US" sz="1600" dirty="0" smtClean="0">
                <a:solidFill>
                  <a:schemeClr val="tx1"/>
                </a:solidFill>
                <a:latin typeface="+mn-lt"/>
              </a:rPr>
              <a:t>O </a:t>
            </a:r>
            <a:r>
              <a:rPr lang="en-US" sz="1600" dirty="0" err="1" smtClean="0">
                <a:solidFill>
                  <a:schemeClr val="tx1"/>
                </a:solidFill>
                <a:latin typeface="+mn-lt"/>
              </a:rPr>
              <a:t>coincidir</a:t>
            </a:r>
            <a:r>
              <a:rPr lang="en-US" sz="1600" dirty="0" smtClean="0">
                <a:solidFill>
                  <a:schemeClr val="tx1"/>
                </a:solidFill>
                <a:latin typeface="+mn-lt"/>
              </a:rPr>
              <a:t> con los </a:t>
            </a:r>
            <a:r>
              <a:rPr lang="en-US" sz="1600" dirty="0" err="1" smtClean="0">
                <a:solidFill>
                  <a:schemeClr val="tx1"/>
                </a:solidFill>
                <a:latin typeface="+mn-lt"/>
              </a:rPr>
              <a:t>tipos</a:t>
            </a:r>
            <a:r>
              <a:rPr lang="en-US" sz="1600" dirty="0" smtClean="0">
                <a:solidFill>
                  <a:schemeClr val="tx1"/>
                </a:solidFill>
                <a:latin typeface="+mn-lt"/>
              </a:rPr>
              <a:t> base de los </a:t>
            </a:r>
            <a:r>
              <a:rPr lang="en-US" sz="1600" dirty="0" err="1" smtClean="0">
                <a:solidFill>
                  <a:schemeClr val="tx1"/>
                </a:solidFill>
                <a:latin typeface="+mn-lt"/>
              </a:rPr>
              <a:t>parámetros</a:t>
            </a:r>
            <a:r>
              <a:rPr lang="en-US" sz="1600" dirty="0" smtClean="0">
                <a:solidFill>
                  <a:schemeClr val="tx1"/>
                </a:solidFill>
                <a:latin typeface="+mn-lt"/>
              </a:rPr>
              <a:t> del </a:t>
            </a:r>
            <a:r>
              <a:rPr lang="en-US" sz="1600" dirty="0" err="1" smtClean="0">
                <a:solidFill>
                  <a:schemeClr val="tx1"/>
                </a:solidFill>
                <a:latin typeface="+mn-lt"/>
              </a:rPr>
              <a:t>evento</a:t>
            </a:r>
            <a:r>
              <a:rPr lang="en-US" sz="1600" dirty="0" smtClean="0">
                <a:solidFill>
                  <a:schemeClr val="tx1"/>
                </a:solidFill>
                <a:latin typeface="+mn-lt"/>
              </a:rPr>
              <a:t> - </a:t>
            </a:r>
            <a:r>
              <a:rPr lang="en-US" sz="1600" dirty="0">
                <a:solidFill>
                  <a:srgbClr val="0000FF"/>
                </a:solidFill>
                <a:ea typeface="Calibri" panose="020F0502020204030204" pitchFamily="34" charset="0"/>
                <a:cs typeface="Times New Roman" panose="02020603050405020304" pitchFamily="18" charset="0"/>
              </a:rPr>
              <a:t>void</a:t>
            </a:r>
            <a:r>
              <a:rPr lang="en-US" sz="1600" dirty="0">
                <a:solidFill>
                  <a:srgbClr val="000000"/>
                </a:solidFill>
                <a:ea typeface="Calibri" panose="020F0502020204030204" pitchFamily="34" charset="0"/>
                <a:cs typeface="Times New Roman" panose="02020603050405020304" pitchFamily="18" charset="0"/>
              </a:rPr>
              <a:t> Poke(</a:t>
            </a:r>
            <a:r>
              <a:rPr lang="en-US" sz="1600" dirty="0">
                <a:solidFill>
                  <a:srgbClr val="0000FF"/>
                </a:solidFill>
                <a:ea typeface="Calibri" panose="020F0502020204030204" pitchFamily="34" charset="0"/>
                <a:cs typeface="Times New Roman" panose="02020603050405020304" pitchFamily="18" charset="0"/>
              </a:rPr>
              <a:t>object</a:t>
            </a:r>
            <a:r>
              <a:rPr lang="en-US" sz="1600" dirty="0">
                <a:solidFill>
                  <a:srgbClr val="000000"/>
                </a:solidFill>
                <a:ea typeface="Calibri" panose="020F0502020204030204" pitchFamily="34" charset="0"/>
                <a:cs typeface="Times New Roman" panose="02020603050405020304" pitchFamily="18" charset="0"/>
              </a:rPr>
              <a:t> sender, </a:t>
            </a:r>
            <a:r>
              <a:rPr lang="en-US" sz="1600" dirty="0">
                <a:solidFill>
                  <a:srgbClr val="0000FF"/>
                </a:solidFill>
                <a:ea typeface="Calibri" panose="020F0502020204030204" pitchFamily="34" charset="0"/>
                <a:cs typeface="Times New Roman" panose="02020603050405020304" pitchFamily="18" charset="0"/>
              </a:rPr>
              <a:t>object</a:t>
            </a:r>
            <a:r>
              <a:rPr lang="en-US" sz="1600" dirty="0">
                <a:solidFill>
                  <a:srgbClr val="000000"/>
                </a:solidFill>
                <a:ea typeface="Calibri" panose="020F0502020204030204" pitchFamily="34" charset="0"/>
                <a:cs typeface="Times New Roman" panose="02020603050405020304" pitchFamily="18" charset="0"/>
              </a:rPr>
              <a:t> e) {…}</a:t>
            </a:r>
            <a:endParaRPr lang="en-US" sz="1600" dirty="0">
              <a:solidFill>
                <a:schemeClr val="tx1"/>
              </a:solidFill>
              <a:latin typeface="+mn-lt"/>
            </a:endParaRPr>
          </a:p>
          <a:p>
            <a:r>
              <a:rPr lang="en-US" sz="1600" dirty="0" smtClean="0">
                <a:solidFill>
                  <a:schemeClr val="tx1"/>
                </a:solidFill>
                <a:latin typeface="+mn-lt"/>
              </a:rPr>
              <a:t>No se </a:t>
            </a:r>
            <a:r>
              <a:rPr lang="en-US" sz="1600" dirty="0" err="1" smtClean="0">
                <a:solidFill>
                  <a:schemeClr val="tx1"/>
                </a:solidFill>
                <a:latin typeface="+mn-lt"/>
              </a:rPr>
              <a:t>soporta</a:t>
            </a:r>
            <a:r>
              <a:rPr lang="en-US" sz="1600" dirty="0" smtClean="0">
                <a:solidFill>
                  <a:schemeClr val="tx1"/>
                </a:solidFill>
                <a:latin typeface="+mn-lt"/>
              </a:rPr>
              <a:t> </a:t>
            </a:r>
            <a:r>
              <a:rPr lang="en-US" sz="1600" dirty="0" err="1" smtClean="0">
                <a:solidFill>
                  <a:schemeClr val="tx1"/>
                </a:solidFill>
                <a:latin typeface="+mn-lt"/>
              </a:rPr>
              <a:t>sobrecarga</a:t>
            </a:r>
            <a:endParaRPr lang="en-US" sz="800" dirty="0">
              <a:solidFill>
                <a:schemeClr val="tx1"/>
              </a:solidFill>
              <a:latin typeface="+mn-lt"/>
            </a:endParaRPr>
          </a:p>
          <a:p>
            <a:r>
              <a:rPr lang="en-US" sz="1600" dirty="0" smtClean="0">
                <a:solidFill>
                  <a:schemeClr val="tx1"/>
                </a:solidFill>
                <a:latin typeface="+mn-lt"/>
              </a:rPr>
              <a:t>Se </a:t>
            </a:r>
            <a:r>
              <a:rPr lang="en-US" sz="1600" dirty="0" err="1" smtClean="0">
                <a:solidFill>
                  <a:schemeClr val="tx1"/>
                </a:solidFill>
                <a:latin typeface="+mn-lt"/>
              </a:rPr>
              <a:t>puede</a:t>
            </a:r>
            <a:r>
              <a:rPr lang="en-US" sz="1600" dirty="0" smtClean="0">
                <a:solidFill>
                  <a:schemeClr val="tx1"/>
                </a:solidFill>
                <a:latin typeface="+mn-lt"/>
              </a:rPr>
              <a:t> </a:t>
            </a:r>
            <a:r>
              <a:rPr lang="en-US" sz="1600" dirty="0" err="1" smtClean="0">
                <a:solidFill>
                  <a:schemeClr val="tx1"/>
                </a:solidFill>
                <a:latin typeface="+mn-lt"/>
              </a:rPr>
              <a:t>usar</a:t>
            </a:r>
            <a:r>
              <a:rPr lang="en-US" sz="1600" dirty="0" smtClean="0">
                <a:solidFill>
                  <a:schemeClr val="tx1"/>
                </a:solidFill>
                <a:latin typeface="+mn-lt"/>
              </a:rPr>
              <a:t> </a:t>
            </a:r>
            <a:r>
              <a:rPr lang="en-US" sz="1600" dirty="0" err="1" smtClean="0">
                <a:solidFill>
                  <a:schemeClr val="tx1"/>
                </a:solidFill>
                <a:latin typeface="+mn-lt"/>
              </a:rPr>
              <a:t>en</a:t>
            </a:r>
            <a:r>
              <a:rPr lang="en-US" sz="1600" dirty="0" smtClean="0">
                <a:solidFill>
                  <a:schemeClr val="tx1"/>
                </a:solidFill>
                <a:latin typeface="+mn-lt"/>
              </a:rPr>
              <a:t> </a:t>
            </a:r>
            <a:r>
              <a:rPr lang="en-US" sz="1600" dirty="0" err="1" smtClean="0">
                <a:solidFill>
                  <a:schemeClr val="tx1"/>
                </a:solidFill>
                <a:latin typeface="+mn-lt"/>
              </a:rPr>
              <a:t>todos</a:t>
            </a:r>
            <a:r>
              <a:rPr lang="en-US" sz="1600" dirty="0" smtClean="0">
                <a:solidFill>
                  <a:schemeClr val="tx1"/>
                </a:solidFill>
                <a:latin typeface="+mn-lt"/>
              </a:rPr>
              <a:t> los </a:t>
            </a:r>
            <a:r>
              <a:rPr lang="en-US" sz="1600" dirty="0" err="1" smtClean="0">
                <a:solidFill>
                  <a:schemeClr val="tx1"/>
                </a:solidFill>
                <a:latin typeface="+mn-lt"/>
              </a:rPr>
              <a:t>eventos</a:t>
            </a:r>
            <a:endParaRPr lang="en-US" sz="800" dirty="0">
              <a:solidFill>
                <a:schemeClr val="tx1"/>
              </a:solidFill>
              <a:latin typeface="+mn-lt"/>
            </a:endParaRPr>
          </a:p>
          <a:p>
            <a:r>
              <a:rPr lang="en-US" sz="1600" dirty="0" err="1" smtClean="0">
                <a:solidFill>
                  <a:schemeClr val="tx1"/>
                </a:solidFill>
                <a:latin typeface="+mn-lt"/>
              </a:rPr>
              <a:t>Puede</a:t>
            </a:r>
            <a:r>
              <a:rPr lang="en-US" sz="1600" dirty="0" smtClean="0">
                <a:solidFill>
                  <a:schemeClr val="tx1"/>
                </a:solidFill>
                <a:latin typeface="+mn-lt"/>
              </a:rPr>
              <a:t> </a:t>
            </a:r>
            <a:r>
              <a:rPr lang="en-US" sz="1600" dirty="0" err="1" smtClean="0">
                <a:solidFill>
                  <a:schemeClr val="tx1"/>
                </a:solidFill>
                <a:latin typeface="+mn-lt"/>
              </a:rPr>
              <a:t>reemplazar</a:t>
            </a:r>
            <a:r>
              <a:rPr lang="en-US" sz="1600" dirty="0" smtClean="0">
                <a:solidFill>
                  <a:schemeClr val="tx1"/>
                </a:solidFill>
                <a:latin typeface="+mn-lt"/>
              </a:rPr>
              <a:t> el </a:t>
            </a:r>
            <a:r>
              <a:rPr lang="en-US" sz="1600" dirty="0" err="1" smtClean="0">
                <a:solidFill>
                  <a:schemeClr val="tx1"/>
                </a:solidFill>
                <a:latin typeface="+mn-lt"/>
              </a:rPr>
              <a:t>uso</a:t>
            </a:r>
            <a:r>
              <a:rPr lang="en-US" sz="1600" dirty="0" smtClean="0">
                <a:solidFill>
                  <a:schemeClr val="tx1"/>
                </a:solidFill>
                <a:latin typeface="+mn-lt"/>
              </a:rPr>
              <a:t> de </a:t>
            </a:r>
            <a:r>
              <a:rPr lang="en-US" sz="1600" dirty="0" err="1" smtClean="0">
                <a:solidFill>
                  <a:schemeClr val="tx1"/>
                </a:solidFill>
                <a:latin typeface="+mn-lt"/>
              </a:rPr>
              <a:t>ICommand</a:t>
            </a:r>
            <a:r>
              <a:rPr lang="en-US" sz="1600" dirty="0" smtClean="0">
                <a:solidFill>
                  <a:schemeClr val="tx1"/>
                </a:solidFill>
                <a:latin typeface="+mn-lt"/>
              </a:rPr>
              <a:t> </a:t>
            </a:r>
            <a:r>
              <a:rPr lang="en-US" sz="1600" dirty="0">
                <a:solidFill>
                  <a:schemeClr val="tx1"/>
                </a:solidFill>
                <a:latin typeface="+mn-lt"/>
              </a:rPr>
              <a:t>&amp; </a:t>
            </a:r>
            <a:r>
              <a:rPr lang="en-US" sz="1600" dirty="0" err="1">
                <a:solidFill>
                  <a:schemeClr val="tx1"/>
                </a:solidFill>
                <a:latin typeface="+mn-lt"/>
              </a:rPr>
              <a:t>EventToCommand</a:t>
            </a:r>
            <a:r>
              <a:rPr lang="en-US" sz="1600" dirty="0">
                <a:solidFill>
                  <a:schemeClr val="tx1"/>
                </a:solidFill>
                <a:latin typeface="+mn-lt"/>
              </a:rPr>
              <a:t> behavior</a:t>
            </a:r>
          </a:p>
          <a:p>
            <a:r>
              <a:rPr lang="en-US" sz="1600" dirty="0" err="1" smtClean="0">
                <a:solidFill>
                  <a:schemeClr val="tx1"/>
                </a:solidFill>
                <a:latin typeface="+mn-lt"/>
              </a:rPr>
              <a:t>Resaltar</a:t>
            </a:r>
            <a:r>
              <a:rPr lang="en-US" sz="1600" dirty="0" smtClean="0">
                <a:solidFill>
                  <a:schemeClr val="tx1"/>
                </a:solidFill>
                <a:latin typeface="+mn-lt"/>
              </a:rPr>
              <a:t> </a:t>
            </a:r>
            <a:r>
              <a:rPr lang="en-US" sz="1600" dirty="0" err="1" smtClean="0">
                <a:solidFill>
                  <a:schemeClr val="tx1"/>
                </a:solidFill>
                <a:latin typeface="+mn-lt"/>
              </a:rPr>
              <a:t>que</a:t>
            </a:r>
            <a:r>
              <a:rPr lang="en-US" sz="1600" dirty="0" smtClean="0">
                <a:solidFill>
                  <a:schemeClr val="tx1"/>
                </a:solidFill>
                <a:latin typeface="+mn-lt"/>
              </a:rPr>
              <a:t> no </a:t>
            </a:r>
            <a:r>
              <a:rPr lang="en-US" sz="1600" dirty="0" err="1" smtClean="0">
                <a:solidFill>
                  <a:schemeClr val="tx1"/>
                </a:solidFill>
                <a:latin typeface="+mn-lt"/>
              </a:rPr>
              <a:t>cubre</a:t>
            </a:r>
            <a:r>
              <a:rPr lang="en-US" sz="1600" dirty="0" smtClean="0">
                <a:solidFill>
                  <a:schemeClr val="tx1"/>
                </a:solidFill>
                <a:latin typeface="+mn-lt"/>
              </a:rPr>
              <a:t> </a:t>
            </a:r>
            <a:r>
              <a:rPr lang="en-US" sz="1600" dirty="0" err="1" smtClean="0">
                <a:solidFill>
                  <a:schemeClr val="tx1"/>
                </a:solidFill>
                <a:latin typeface="+mn-lt"/>
              </a:rPr>
              <a:t>escenarios</a:t>
            </a:r>
            <a:r>
              <a:rPr lang="en-US" sz="1600" dirty="0" smtClean="0">
                <a:solidFill>
                  <a:schemeClr val="tx1"/>
                </a:solidFill>
                <a:latin typeface="+mn-lt"/>
              </a:rPr>
              <a:t> </a:t>
            </a:r>
            <a:r>
              <a:rPr lang="en-US" sz="1600" dirty="0" err="1" smtClean="0">
                <a:solidFill>
                  <a:schemeClr val="tx1"/>
                </a:solidFill>
                <a:latin typeface="+mn-lt"/>
              </a:rPr>
              <a:t>como</a:t>
            </a:r>
            <a:r>
              <a:rPr lang="en-US" sz="1600" dirty="0" smtClean="0">
                <a:solidFill>
                  <a:schemeClr val="tx1"/>
                </a:solidFill>
                <a:latin typeface="+mn-lt"/>
              </a:rPr>
              <a:t> </a:t>
            </a:r>
            <a:r>
              <a:rPr lang="en-US" sz="1600" dirty="0" err="1" smtClean="0">
                <a:solidFill>
                  <a:schemeClr val="tx1"/>
                </a:solidFill>
                <a:latin typeface="+mn-lt"/>
              </a:rPr>
              <a:t>pasar</a:t>
            </a:r>
            <a:r>
              <a:rPr lang="en-US" sz="1600" dirty="0" smtClean="0">
                <a:solidFill>
                  <a:schemeClr val="tx1"/>
                </a:solidFill>
                <a:latin typeface="+mn-lt"/>
              </a:rPr>
              <a:t> </a:t>
            </a:r>
            <a:r>
              <a:rPr lang="en-US" sz="1600" dirty="0" err="1" smtClean="0">
                <a:solidFill>
                  <a:schemeClr val="tx1"/>
                </a:solidFill>
                <a:latin typeface="+mn-lt"/>
              </a:rPr>
              <a:t>parámetros</a:t>
            </a:r>
            <a:r>
              <a:rPr lang="en-US" sz="1600" dirty="0" smtClean="0">
                <a:solidFill>
                  <a:schemeClr val="tx1"/>
                </a:solidFill>
                <a:latin typeface="+mn-lt"/>
              </a:rPr>
              <a:t> a un command o </a:t>
            </a:r>
            <a:r>
              <a:rPr lang="en-US" sz="1600" dirty="0" err="1" smtClean="0">
                <a:solidFill>
                  <a:schemeClr val="tx1"/>
                </a:solidFill>
                <a:latin typeface="+mn-lt"/>
              </a:rPr>
              <a:t>ICommand.CanExecute</a:t>
            </a:r>
            <a:endParaRPr lang="en-US" sz="1600" dirty="0">
              <a:solidFill>
                <a:schemeClr val="tx1"/>
              </a:solidFill>
              <a:latin typeface="+mn-lt"/>
            </a:endParaRPr>
          </a:p>
        </p:txBody>
      </p:sp>
      <p:sp>
        <p:nvSpPr>
          <p:cNvPr id="3" name="Title 2"/>
          <p:cNvSpPr>
            <a:spLocks noGrp="1"/>
          </p:cNvSpPr>
          <p:nvPr>
            <p:ph type="title"/>
          </p:nvPr>
        </p:nvSpPr>
        <p:spPr/>
        <p:txBody>
          <a:bodyPr/>
          <a:lstStyle/>
          <a:p>
            <a:r>
              <a:rPr lang="en-US" dirty="0" smtClean="0"/>
              <a:t>Bindings para Eventos</a:t>
            </a:r>
            <a:endParaRPr lang="en-US" dirty="0"/>
          </a:p>
        </p:txBody>
      </p:sp>
      <p:cxnSp>
        <p:nvCxnSpPr>
          <p:cNvPr id="5" name="Straight Connector 4"/>
          <p:cNvCxnSpPr/>
          <p:nvPr/>
        </p:nvCxnSpPr>
        <p:spPr>
          <a:xfrm>
            <a:off x="2435599" y="1412044"/>
            <a:ext cx="1643445" cy="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419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fade">
                                      <p:cBhvr>
                                        <p:cTn id="38" dur="500"/>
                                        <p:tgtEl>
                                          <p:spTgt spid="2">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fade">
                                      <p:cBhvr>
                                        <p:cTn id="43" dur="500"/>
                                        <p:tgtEl>
                                          <p:spTgt spid="2">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
                                            <p:txEl>
                                              <p:pRg st="9" end="9"/>
                                            </p:txEl>
                                          </p:spTgt>
                                        </p:tgtEl>
                                        <p:attrNameLst>
                                          <p:attrName>style.visibility</p:attrName>
                                        </p:attrNameLst>
                                      </p:cBhvr>
                                      <p:to>
                                        <p:strVal val="visible"/>
                                      </p:to>
                                    </p:set>
                                    <p:animEffect transition="in" filter="fade">
                                      <p:cBhvr>
                                        <p:cTn id="4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Bindinds</a:t>
            </a:r>
            <a:r>
              <a:rPr lang="en-US" dirty="0" smtClean="0"/>
              <a:t> para Eventos</a:t>
            </a:r>
            <a:endParaRPr lang="en-US" dirty="0"/>
          </a:p>
        </p:txBody>
      </p:sp>
    </p:spTree>
    <p:extLst>
      <p:ext uri="{BB962C8B-B14F-4D97-AF65-F5344CB8AC3E}">
        <p14:creationId xmlns:p14="http://schemas.microsoft.com/office/powerpoint/2010/main" val="1806922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Efectos</a:t>
            </a:r>
            <a:endParaRPr lang="en-US" dirty="0"/>
          </a:p>
        </p:txBody>
      </p:sp>
    </p:spTree>
    <p:extLst>
      <p:ext uri="{BB962C8B-B14F-4D97-AF65-F5344CB8AC3E}">
        <p14:creationId xmlns:p14="http://schemas.microsoft.com/office/powerpoint/2010/main" val="95391732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PerspectiveTransform3D</a:t>
            </a:r>
            <a:br>
              <a:rPr lang="en-US" dirty="0" smtClean="0"/>
            </a:br>
            <a:r>
              <a:rPr lang="en-US" sz="3529" dirty="0" err="1" smtClean="0"/>
              <a:t>Transformaciones</a:t>
            </a:r>
            <a:r>
              <a:rPr lang="en-US" sz="3529" dirty="0" smtClean="0"/>
              <a:t> 3D (</a:t>
            </a:r>
            <a:r>
              <a:rPr lang="en-US" sz="3529" dirty="0" err="1" smtClean="0"/>
              <a:t>Efectos</a:t>
            </a:r>
            <a:r>
              <a:rPr lang="en-US" sz="3529" dirty="0" smtClean="0"/>
              <a:t>: </a:t>
            </a:r>
            <a:r>
              <a:rPr lang="en-US" sz="3529" dirty="0" err="1" smtClean="0"/>
              <a:t>Rotaciones</a:t>
            </a:r>
            <a:r>
              <a:rPr lang="en-US" sz="3529" dirty="0" smtClean="0"/>
              <a:t> 3D, </a:t>
            </a:r>
            <a:r>
              <a:rPr lang="en-US" sz="3529" dirty="0"/>
              <a:t>Parallax)</a:t>
            </a:r>
          </a:p>
        </p:txBody>
      </p:sp>
      <p:sp>
        <p:nvSpPr>
          <p:cNvPr id="7" name="Rectangle 6"/>
          <p:cNvSpPr/>
          <p:nvPr/>
        </p:nvSpPr>
        <p:spPr>
          <a:xfrm>
            <a:off x="418643" y="1785555"/>
            <a:ext cx="11194034" cy="4978484"/>
          </a:xfrm>
          <a:prstGeom prst="rect">
            <a:avLst/>
          </a:prstGeom>
        </p:spPr>
        <p:txBody>
          <a:bodyPr wrap="square">
            <a:spAutoFit/>
          </a:bodyPr>
          <a:lstStyle/>
          <a:p>
            <a:r>
              <a:rPr lang="en-US" sz="1765" dirty="0">
                <a:solidFill>
                  <a:srgbClr val="0000FF"/>
                </a:solidFill>
                <a:highlight>
                  <a:srgbClr val="FFFFFF"/>
                </a:highlight>
                <a:latin typeface="Consolas" panose="020B0609020204030204" pitchFamily="49" charset="0"/>
              </a:rPr>
              <a:t>&lt;</a:t>
            </a:r>
            <a:r>
              <a:rPr lang="en-US" sz="1765" dirty="0">
                <a:solidFill>
                  <a:srgbClr val="A31515"/>
                </a:solidFill>
                <a:highlight>
                  <a:srgbClr val="FFFFFF"/>
                </a:highlight>
                <a:latin typeface="Consolas" panose="020B0609020204030204" pitchFamily="49" charset="0"/>
              </a:rPr>
              <a:t>Grid</a:t>
            </a:r>
            <a:r>
              <a:rPr lang="en-US" sz="1765" dirty="0">
                <a:solidFill>
                  <a:srgbClr val="0000FF"/>
                </a:solidFill>
                <a:highlight>
                  <a:srgbClr val="FFFFFF"/>
                </a:highlight>
                <a:latin typeface="Consolas" panose="020B0609020204030204" pitchFamily="49" charset="0"/>
              </a:rPr>
              <a:t>&gt;</a:t>
            </a: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Grid.Transform3D</a:t>
            </a:r>
            <a:r>
              <a:rPr lang="en-US" sz="1765" dirty="0">
                <a:solidFill>
                  <a:srgbClr val="0000FF"/>
                </a:solidFill>
                <a:highlight>
                  <a:srgbClr val="FFFFFF"/>
                </a:highlight>
                <a:latin typeface="Consolas" panose="020B0609020204030204" pitchFamily="49" charset="0"/>
              </a:rPr>
              <a:t>&gt;</a:t>
            </a:r>
          </a:p>
          <a:p>
            <a:r>
              <a:rPr lang="en-US" sz="1765" dirty="0">
                <a:solidFill>
                  <a:srgbClr val="008000"/>
                </a:solidFill>
                <a:highlight>
                  <a:srgbClr val="FFFFFF"/>
                </a:highlight>
                <a:latin typeface="Consolas" panose="020B0609020204030204" pitchFamily="49" charset="0"/>
              </a:rPr>
              <a:t>    &lt;!– Parent Camera --&gt;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PerspectiveTransform3D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Grid.Transform3D</a:t>
            </a:r>
            <a:r>
              <a:rPr lang="en-US" sz="1765" dirty="0">
                <a:solidFill>
                  <a:srgbClr val="0000FF"/>
                </a:solidFill>
                <a:highlight>
                  <a:srgbClr val="FFFFFF"/>
                </a:highlight>
                <a:latin typeface="Consolas" panose="020B0609020204030204" pitchFamily="49" charset="0"/>
              </a:rPr>
              <a:t>&gt;</a:t>
            </a:r>
          </a:p>
          <a:p>
            <a:endParaRPr lang="en-US" sz="1765" dirty="0">
              <a:solidFill>
                <a:srgbClr val="0000FF"/>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FF0000"/>
                </a:solidFill>
                <a:highlight>
                  <a:srgbClr val="FFFFFF"/>
                </a:highlight>
                <a:latin typeface="Consolas" panose="020B0609020204030204" pitchFamily="49" charset="0"/>
              </a:rPr>
              <a:t> Background</a:t>
            </a:r>
            <a:r>
              <a:rPr lang="en-US" sz="1765" dirty="0">
                <a:solidFill>
                  <a:srgbClr val="0000FF"/>
                </a:solidFill>
                <a:highlight>
                  <a:srgbClr val="FFFFFF"/>
                </a:highlight>
                <a:latin typeface="Consolas" panose="020B0609020204030204" pitchFamily="49" charset="0"/>
              </a:rPr>
              <a:t>="#FF7F00"&gt;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CompositeTransform3D</a:t>
            </a:r>
            <a:r>
              <a:rPr lang="en-US" sz="1765" dirty="0">
                <a:solidFill>
                  <a:srgbClr val="FF0000"/>
                </a:solidFill>
                <a:highlight>
                  <a:srgbClr val="FFFFFF"/>
                </a:highlight>
                <a:latin typeface="Consolas" panose="020B0609020204030204" pitchFamily="49" charset="0"/>
              </a:rPr>
              <a:t> </a:t>
            </a:r>
            <a:r>
              <a:rPr lang="en-US" sz="1765" b="1" dirty="0" err="1">
                <a:solidFill>
                  <a:srgbClr val="FF0000"/>
                </a:solidFill>
                <a:highlight>
                  <a:srgbClr val="FFFFFF"/>
                </a:highlight>
                <a:latin typeface="Consolas" panose="020B0609020204030204" pitchFamily="49" charset="0"/>
              </a:rPr>
              <a:t>RotationX</a:t>
            </a:r>
            <a:r>
              <a:rPr lang="en-US" sz="1765" dirty="0">
                <a:solidFill>
                  <a:srgbClr val="0000FF"/>
                </a:solidFill>
                <a:highlight>
                  <a:srgbClr val="FFFFFF"/>
                </a:highlight>
                <a:latin typeface="Consolas" panose="020B0609020204030204" pitchFamily="49" charset="0"/>
              </a:rPr>
              <a:t>="-90 " …/&gt;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0000FF"/>
                </a:solidFill>
                <a:highlight>
                  <a:srgbClr val="FFFFFF"/>
                </a:highlight>
                <a:latin typeface="Consolas" panose="020B0609020204030204" pitchFamily="49" charset="0"/>
              </a:rPr>
              <a:t>&gt;</a:t>
            </a:r>
          </a:p>
          <a:p>
            <a:endParaRPr lang="en-US" sz="1765" dirty="0">
              <a:solidFill>
                <a:srgbClr val="0000FF"/>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FF0000"/>
                </a:solidFill>
                <a:highlight>
                  <a:srgbClr val="FFFFFF"/>
                </a:highlight>
                <a:latin typeface="Consolas" panose="020B0609020204030204" pitchFamily="49" charset="0"/>
              </a:rPr>
              <a:t> Background</a:t>
            </a:r>
            <a:r>
              <a:rPr lang="en-US" sz="1765" dirty="0">
                <a:solidFill>
                  <a:srgbClr val="0000FF"/>
                </a:solidFill>
                <a:highlight>
                  <a:srgbClr val="FFFFFF"/>
                </a:highlight>
                <a:latin typeface="Consolas" panose="020B0609020204030204" pitchFamily="49" charset="0"/>
              </a:rPr>
              <a:t>="#FF6700"&gt;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CompositeTransform3D</a:t>
            </a:r>
            <a:r>
              <a:rPr lang="en-US" sz="1765" dirty="0">
                <a:solidFill>
                  <a:srgbClr val="FF0000"/>
                </a:solidFill>
                <a:highlight>
                  <a:srgbClr val="FFFFFF"/>
                </a:highlight>
                <a:latin typeface="Consolas" panose="020B0609020204030204" pitchFamily="49" charset="0"/>
              </a:rPr>
              <a:t> </a:t>
            </a:r>
            <a:r>
              <a:rPr lang="en-US" sz="1765" b="1" dirty="0" err="1">
                <a:solidFill>
                  <a:srgbClr val="FF0000"/>
                </a:solidFill>
                <a:highlight>
                  <a:srgbClr val="FFFFFF"/>
                </a:highlight>
                <a:latin typeface="Consolas" panose="020B0609020204030204" pitchFamily="49" charset="0"/>
              </a:rPr>
              <a:t>RotationY</a:t>
            </a:r>
            <a:r>
              <a:rPr lang="en-US" sz="1765" dirty="0">
                <a:solidFill>
                  <a:srgbClr val="0000FF"/>
                </a:solidFill>
                <a:highlight>
                  <a:srgbClr val="FFFFFF"/>
                </a:highlight>
                <a:latin typeface="Consolas" panose="020B0609020204030204" pitchFamily="49" charset="0"/>
              </a:rPr>
              <a:t>="-90" …/&gt;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0000FF"/>
                </a:solidFill>
                <a:highlight>
                  <a:srgbClr val="FFFFFF"/>
                </a:highlight>
                <a:latin typeface="Consolas" panose="020B0609020204030204" pitchFamily="49" charset="0"/>
              </a:rPr>
              <a:t>&gt;</a:t>
            </a:r>
          </a:p>
          <a:p>
            <a:r>
              <a:rPr lang="en-US" sz="1765" dirty="0">
                <a:solidFill>
                  <a:srgbClr val="0000FF"/>
                </a:solidFill>
                <a:highlight>
                  <a:srgbClr val="FFFFFF"/>
                </a:highlight>
                <a:latin typeface="Consolas" panose="020B0609020204030204" pitchFamily="49" charset="0"/>
              </a:rPr>
              <a:t>&lt;/</a:t>
            </a:r>
            <a:r>
              <a:rPr lang="en-US" sz="1765" dirty="0">
                <a:solidFill>
                  <a:srgbClr val="A31515"/>
                </a:solidFill>
                <a:highlight>
                  <a:srgbClr val="FFFFFF"/>
                </a:highlight>
                <a:latin typeface="Consolas" panose="020B0609020204030204" pitchFamily="49" charset="0"/>
              </a:rPr>
              <a:t>Grid</a:t>
            </a:r>
            <a:r>
              <a:rPr lang="en-US" sz="1765" dirty="0">
                <a:solidFill>
                  <a:srgbClr val="0000FF"/>
                </a:solidFill>
                <a:highlight>
                  <a:srgbClr val="FFFFFF"/>
                </a:highlight>
                <a:latin typeface="Consolas" panose="020B0609020204030204" pitchFamily="49" charset="0"/>
              </a:rPr>
              <a:t>&gt;</a:t>
            </a:r>
            <a:endParaRPr lang="en-US" sz="1765" dirty="0"/>
          </a:p>
        </p:txBody>
      </p:sp>
      <p:pic>
        <p:nvPicPr>
          <p:cNvPr id="2" name="Picture 1"/>
          <p:cNvPicPr>
            <a:picLocks noChangeAspect="1"/>
          </p:cNvPicPr>
          <p:nvPr/>
        </p:nvPicPr>
        <p:blipFill>
          <a:blip r:embed="rId3"/>
          <a:stretch>
            <a:fillRect/>
          </a:stretch>
        </p:blipFill>
        <p:spPr>
          <a:xfrm>
            <a:off x="7291233" y="2457873"/>
            <a:ext cx="3324242" cy="3296229"/>
          </a:xfrm>
          <a:prstGeom prst="rect">
            <a:avLst/>
          </a:prstGeom>
        </p:spPr>
      </p:pic>
      <p:sp>
        <p:nvSpPr>
          <p:cNvPr id="9" name="Rectangle 8"/>
          <p:cNvSpPr/>
          <p:nvPr/>
        </p:nvSpPr>
        <p:spPr bwMode="auto">
          <a:xfrm>
            <a:off x="7291233" y="3429001"/>
            <a:ext cx="2467105" cy="1419339"/>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487575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Efectos</a:t>
            </a:r>
            <a:endParaRPr lang="en-US" dirty="0"/>
          </a:p>
        </p:txBody>
      </p:sp>
    </p:spTree>
    <p:extLst>
      <p:ext uri="{BB962C8B-B14F-4D97-AF65-F5344CB8AC3E}">
        <p14:creationId xmlns:p14="http://schemas.microsoft.com/office/powerpoint/2010/main" val="357081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r>
              <a:rPr lang="en-US" dirty="0" smtClean="0"/>
              <a:t> </a:t>
            </a:r>
            <a:r>
              <a:rPr lang="en-US" dirty="0" err="1" smtClean="0"/>
              <a:t>en</a:t>
            </a:r>
            <a:r>
              <a:rPr lang="en-US" dirty="0" smtClean="0"/>
              <a:t> </a:t>
            </a:r>
            <a:r>
              <a:rPr lang="en-US" dirty="0" err="1" smtClean="0"/>
              <a:t>animaciones</a:t>
            </a:r>
            <a:endParaRPr lang="en-US" dirty="0"/>
          </a:p>
        </p:txBody>
      </p:sp>
    </p:spTree>
    <p:extLst>
      <p:ext uri="{BB962C8B-B14F-4D97-AF65-F5344CB8AC3E}">
        <p14:creationId xmlns:p14="http://schemas.microsoft.com/office/powerpoint/2010/main" val="162359960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lnSpc>
                <a:spcPct val="150000"/>
              </a:lnSpc>
              <a:spcBef>
                <a:spcPts val="490"/>
              </a:spcBef>
            </a:pPr>
            <a:r>
              <a:rPr lang="en-US" sz="3137" dirty="0" err="1" smtClean="0"/>
              <a:t>Animaciones</a:t>
            </a:r>
            <a:r>
              <a:rPr lang="en-US" sz="3137" dirty="0" smtClean="0"/>
              <a:t> de </a:t>
            </a:r>
            <a:r>
              <a:rPr lang="en-US" sz="3137" dirty="0" err="1" smtClean="0"/>
              <a:t>propiedades</a:t>
            </a:r>
            <a:r>
              <a:rPr lang="en-US" sz="3137" dirty="0" smtClean="0"/>
              <a:t> visuals y de </a:t>
            </a:r>
            <a:r>
              <a:rPr lang="en-US" sz="3137" dirty="0" err="1" smtClean="0"/>
              <a:t>efectos</a:t>
            </a:r>
            <a:r>
              <a:rPr lang="en-US" sz="3137" dirty="0"/>
              <a:t/>
            </a:r>
            <a:br>
              <a:rPr lang="en-US" sz="3137" dirty="0"/>
            </a:br>
            <a:r>
              <a:rPr lang="en-US" sz="1568" b="1" dirty="0" err="1" smtClean="0">
                <a:solidFill>
                  <a:schemeClr val="tx1">
                    <a:lumMod val="75000"/>
                  </a:schemeClr>
                </a:solidFill>
              </a:rPr>
              <a:t>Geometría</a:t>
            </a:r>
            <a:r>
              <a:rPr lang="en-US" sz="1568" dirty="0" smtClean="0">
                <a:solidFill>
                  <a:schemeClr val="tx1">
                    <a:lumMod val="75000"/>
                  </a:schemeClr>
                </a:solidFill>
              </a:rPr>
              <a:t>: </a:t>
            </a:r>
            <a:r>
              <a:rPr lang="en-US" sz="1568" dirty="0" err="1" smtClean="0">
                <a:solidFill>
                  <a:schemeClr val="tx1">
                    <a:lumMod val="75000"/>
                  </a:schemeClr>
                </a:solidFill>
              </a:rPr>
              <a:t>Posición</a:t>
            </a:r>
            <a:r>
              <a:rPr lang="en-US" sz="1568" dirty="0" smtClean="0">
                <a:solidFill>
                  <a:schemeClr val="tx1">
                    <a:lumMod val="75000"/>
                  </a:schemeClr>
                </a:solidFill>
              </a:rPr>
              <a:t>, </a:t>
            </a:r>
            <a:r>
              <a:rPr lang="en-US" sz="1568" dirty="0" err="1" smtClean="0">
                <a:solidFill>
                  <a:schemeClr val="tx1">
                    <a:lumMod val="75000"/>
                  </a:schemeClr>
                </a:solidFill>
              </a:rPr>
              <a:t>Tamaño</a:t>
            </a:r>
            <a:r>
              <a:rPr lang="en-US" sz="1568" dirty="0" smtClean="0">
                <a:solidFill>
                  <a:schemeClr val="tx1">
                    <a:lumMod val="75000"/>
                  </a:schemeClr>
                </a:solidFill>
              </a:rPr>
              <a:t>, </a:t>
            </a:r>
            <a:r>
              <a:rPr lang="en-US" sz="1568" dirty="0" err="1" smtClean="0">
                <a:solidFill>
                  <a:schemeClr val="tx1">
                    <a:lumMod val="75000"/>
                  </a:schemeClr>
                </a:solidFill>
              </a:rPr>
              <a:t>Transformación</a:t>
            </a:r>
            <a:r>
              <a:rPr lang="en-US" sz="1568" dirty="0" smtClean="0">
                <a:solidFill>
                  <a:schemeClr val="tx1">
                    <a:lumMod val="75000"/>
                  </a:schemeClr>
                </a:solidFill>
              </a:rPr>
              <a:t> (</a:t>
            </a:r>
            <a:r>
              <a:rPr lang="en-US" sz="1568" dirty="0" err="1" smtClean="0">
                <a:solidFill>
                  <a:schemeClr val="tx1">
                    <a:lumMod val="75000"/>
                  </a:schemeClr>
                </a:solidFill>
              </a:rPr>
              <a:t>en</a:t>
            </a:r>
            <a:r>
              <a:rPr lang="en-US" sz="1568" dirty="0" smtClean="0">
                <a:solidFill>
                  <a:schemeClr val="tx1">
                    <a:lumMod val="75000"/>
                  </a:schemeClr>
                </a:solidFill>
              </a:rPr>
              <a:t> </a:t>
            </a:r>
            <a:r>
              <a:rPr lang="en-US" sz="1568" dirty="0" err="1" smtClean="0">
                <a:solidFill>
                  <a:schemeClr val="tx1">
                    <a:lumMod val="75000"/>
                  </a:schemeClr>
                </a:solidFill>
              </a:rPr>
              <a:t>espacio</a:t>
            </a:r>
            <a:r>
              <a:rPr lang="en-US" sz="1568" dirty="0" smtClean="0">
                <a:solidFill>
                  <a:schemeClr val="tx1">
                    <a:lumMod val="75000"/>
                  </a:schemeClr>
                </a:solidFill>
              </a:rPr>
              <a:t> 3D), </a:t>
            </a:r>
            <a:r>
              <a:rPr lang="en-US" sz="1568" dirty="0" err="1" smtClean="0">
                <a:solidFill>
                  <a:schemeClr val="tx1">
                    <a:lumMod val="75000"/>
                  </a:schemeClr>
                </a:solidFill>
              </a:rPr>
              <a:t>Orientación</a:t>
            </a:r>
            <a:r>
              <a:rPr lang="en-US" sz="1568" dirty="0" smtClean="0">
                <a:solidFill>
                  <a:schemeClr val="tx1">
                    <a:lumMod val="75000"/>
                  </a:schemeClr>
                </a:solidFill>
              </a:rPr>
              <a:t> </a:t>
            </a:r>
            <a:r>
              <a:rPr lang="en-US" sz="1568" dirty="0">
                <a:solidFill>
                  <a:schemeClr val="tx1">
                    <a:lumMod val="75000"/>
                  </a:schemeClr>
                </a:solidFill>
              </a:rPr>
              <a:t/>
            </a:r>
            <a:br>
              <a:rPr lang="en-US" sz="1568" dirty="0">
                <a:solidFill>
                  <a:schemeClr val="tx1">
                    <a:lumMod val="75000"/>
                  </a:schemeClr>
                </a:solidFill>
              </a:rPr>
            </a:br>
            <a:r>
              <a:rPr lang="en-US" sz="1568" b="1" dirty="0" err="1" smtClean="0">
                <a:solidFill>
                  <a:schemeClr val="tx1">
                    <a:lumMod val="75000"/>
                  </a:schemeClr>
                </a:solidFill>
              </a:rPr>
              <a:t>Apariencia</a:t>
            </a:r>
            <a:r>
              <a:rPr lang="en-US" sz="1568" dirty="0" smtClean="0">
                <a:solidFill>
                  <a:schemeClr val="tx1">
                    <a:lumMod val="75000"/>
                  </a:schemeClr>
                </a:solidFill>
              </a:rPr>
              <a:t>: </a:t>
            </a:r>
            <a:r>
              <a:rPr lang="en-US" sz="1568" dirty="0" err="1" smtClean="0">
                <a:solidFill>
                  <a:schemeClr val="tx1">
                    <a:lumMod val="75000"/>
                  </a:schemeClr>
                </a:solidFill>
              </a:rPr>
              <a:t>Opacidad</a:t>
            </a:r>
            <a:r>
              <a:rPr lang="en-US" sz="1568" dirty="0" smtClean="0">
                <a:solidFill>
                  <a:schemeClr val="tx1">
                    <a:lumMod val="75000"/>
                  </a:schemeClr>
                </a:solidFill>
              </a:rPr>
              <a:t>, </a:t>
            </a:r>
            <a:r>
              <a:rPr lang="en-US" sz="1568" dirty="0" err="1" smtClean="0">
                <a:solidFill>
                  <a:schemeClr val="tx1">
                    <a:lumMod val="75000"/>
                  </a:schemeClr>
                </a:solidFill>
              </a:rPr>
              <a:t>Efectos</a:t>
            </a:r>
            <a:r>
              <a:rPr lang="en-US" sz="1568" dirty="0" smtClean="0">
                <a:solidFill>
                  <a:schemeClr val="tx1">
                    <a:lumMod val="75000"/>
                  </a:schemeClr>
                </a:solidFill>
              </a:rPr>
              <a:t> </a:t>
            </a:r>
            <a:r>
              <a:rPr lang="en-US" sz="1568" dirty="0">
                <a:solidFill>
                  <a:schemeClr val="tx1">
                    <a:lumMod val="75000"/>
                  </a:schemeClr>
                </a:solidFill>
              </a:rPr>
              <a:t>etc.</a:t>
            </a:r>
          </a:p>
          <a:p>
            <a:pPr>
              <a:lnSpc>
                <a:spcPct val="150000"/>
              </a:lnSpc>
              <a:spcBef>
                <a:spcPts val="490"/>
              </a:spcBef>
            </a:pPr>
            <a:r>
              <a:rPr lang="en-US" sz="3137" dirty="0" err="1" smtClean="0"/>
              <a:t>Todas</a:t>
            </a:r>
            <a:r>
              <a:rPr lang="en-US" sz="3137" dirty="0" smtClean="0"/>
              <a:t> </a:t>
            </a:r>
            <a:r>
              <a:rPr lang="en-US" sz="3137" dirty="0" err="1" smtClean="0"/>
              <a:t>las</a:t>
            </a:r>
            <a:r>
              <a:rPr lang="en-US" sz="3137" dirty="0" smtClean="0"/>
              <a:t> </a:t>
            </a:r>
            <a:r>
              <a:rPr lang="en-US" sz="3137" dirty="0" err="1" smtClean="0"/>
              <a:t>animaciones</a:t>
            </a:r>
            <a:r>
              <a:rPr lang="en-US" sz="3137" dirty="0" smtClean="0"/>
              <a:t> </a:t>
            </a:r>
            <a:r>
              <a:rPr lang="en-US" sz="3137" dirty="0" err="1" smtClean="0"/>
              <a:t>corren</a:t>
            </a:r>
            <a:r>
              <a:rPr lang="en-US" sz="3137" dirty="0" smtClean="0"/>
              <a:t> </a:t>
            </a:r>
            <a:r>
              <a:rPr lang="en-US" sz="3137" dirty="0" err="1" smtClean="0"/>
              <a:t>en</a:t>
            </a:r>
            <a:r>
              <a:rPr lang="en-US" sz="3137" dirty="0" smtClean="0"/>
              <a:t> el Compositor </a:t>
            </a:r>
            <a:r>
              <a:rPr lang="en-US" sz="3137" dirty="0"/>
              <a:t>process</a:t>
            </a:r>
          </a:p>
          <a:p>
            <a:pPr>
              <a:lnSpc>
                <a:spcPct val="150000"/>
              </a:lnSpc>
              <a:spcBef>
                <a:spcPts val="490"/>
              </a:spcBef>
            </a:pPr>
            <a:r>
              <a:rPr lang="en-US" sz="3137" dirty="0" smtClean="0"/>
              <a:t>Las </a:t>
            </a:r>
            <a:r>
              <a:rPr lang="en-US" sz="3137" dirty="0" err="1" smtClean="0"/>
              <a:t>animaciones</a:t>
            </a:r>
            <a:r>
              <a:rPr lang="en-US" sz="3137" dirty="0" smtClean="0"/>
              <a:t> </a:t>
            </a:r>
            <a:r>
              <a:rPr lang="en-US" sz="3137" dirty="0" err="1" smtClean="0"/>
              <a:t>interrumpidas</a:t>
            </a:r>
            <a:r>
              <a:rPr lang="en-US" sz="3137" dirty="0" smtClean="0"/>
              <a:t> se </a:t>
            </a:r>
            <a:r>
              <a:rPr lang="en-US" sz="3137" dirty="0" err="1" smtClean="0"/>
              <a:t>reanudan</a:t>
            </a:r>
            <a:r>
              <a:rPr lang="en-US" sz="3137" dirty="0" smtClean="0"/>
              <a:t> sin </a:t>
            </a:r>
            <a:r>
              <a:rPr lang="en-US" sz="3137" dirty="0" err="1" smtClean="0"/>
              <a:t>problemas</a:t>
            </a:r>
            <a:endParaRPr lang="en-US" sz="3137" dirty="0"/>
          </a:p>
          <a:p>
            <a:pPr>
              <a:lnSpc>
                <a:spcPct val="150000"/>
              </a:lnSpc>
              <a:spcBef>
                <a:spcPts val="490"/>
              </a:spcBef>
            </a:pPr>
            <a:r>
              <a:rPr lang="en-US" sz="3137" dirty="0" err="1" smtClean="0"/>
              <a:t>Creación</a:t>
            </a:r>
            <a:r>
              <a:rPr lang="en-US" sz="3137" dirty="0" smtClean="0"/>
              <a:t> y </a:t>
            </a:r>
            <a:r>
              <a:rPr lang="en-US" sz="3137" dirty="0" err="1" smtClean="0"/>
              <a:t>programación</a:t>
            </a:r>
            <a:r>
              <a:rPr lang="en-US" sz="3137" dirty="0" smtClean="0"/>
              <a:t>: </a:t>
            </a:r>
            <a:r>
              <a:rPr lang="en-US" sz="3137" dirty="0" err="1" smtClean="0"/>
              <a:t>rendimiento</a:t>
            </a:r>
            <a:r>
              <a:rPr lang="en-US" sz="3137" dirty="0" smtClean="0"/>
              <a:t> a </a:t>
            </a:r>
            <a:r>
              <a:rPr lang="en-US" sz="3137" dirty="0" err="1" smtClean="0"/>
              <a:t>escala</a:t>
            </a:r>
            <a:endParaRPr lang="en-US" sz="3137" dirty="0"/>
          </a:p>
          <a:p>
            <a:pPr>
              <a:lnSpc>
                <a:spcPct val="150000"/>
              </a:lnSpc>
              <a:spcBef>
                <a:spcPts val="490"/>
              </a:spcBef>
            </a:pPr>
            <a:r>
              <a:rPr lang="en-US" sz="3137" dirty="0" err="1" smtClean="0"/>
              <a:t>Modos</a:t>
            </a:r>
            <a:r>
              <a:rPr lang="en-US" sz="3137" dirty="0" smtClean="0"/>
              <a:t>: </a:t>
            </a:r>
            <a:r>
              <a:rPr lang="en-US" sz="3137" dirty="0" err="1" smtClean="0"/>
              <a:t>Animaciones</a:t>
            </a:r>
            <a:r>
              <a:rPr lang="en-US" sz="3137" dirty="0" smtClean="0"/>
              <a:t> </a:t>
            </a:r>
            <a:r>
              <a:rPr lang="en-US" sz="3137" dirty="0" err="1" smtClean="0"/>
              <a:t>explícitas</a:t>
            </a:r>
            <a:r>
              <a:rPr lang="en-US" sz="3137" dirty="0" smtClean="0"/>
              <a:t> (hoy), </a:t>
            </a:r>
            <a:r>
              <a:rPr lang="en-US" sz="3137" dirty="0" err="1" smtClean="0"/>
              <a:t>animaciones</a:t>
            </a:r>
            <a:r>
              <a:rPr lang="en-US" sz="3137" dirty="0" smtClean="0"/>
              <a:t> </a:t>
            </a:r>
            <a:r>
              <a:rPr lang="en-US" sz="3137" dirty="0" err="1" smtClean="0"/>
              <a:t>implícitas</a:t>
            </a:r>
            <a:r>
              <a:rPr lang="en-US" sz="3137" dirty="0" smtClean="0"/>
              <a:t>  (pronto)</a:t>
            </a:r>
            <a:endParaRPr lang="en-US" sz="3137" dirty="0"/>
          </a:p>
        </p:txBody>
      </p:sp>
      <p:sp>
        <p:nvSpPr>
          <p:cNvPr id="2" name="Title 1"/>
          <p:cNvSpPr>
            <a:spLocks noGrp="1"/>
          </p:cNvSpPr>
          <p:nvPr>
            <p:ph type="title"/>
          </p:nvPr>
        </p:nvSpPr>
        <p:spPr/>
        <p:txBody>
          <a:bodyPr/>
          <a:lstStyle/>
          <a:p>
            <a:r>
              <a:rPr lang="en-US" dirty="0" smtClean="0"/>
              <a:t>¿</a:t>
            </a:r>
            <a:r>
              <a:rPr lang="en-US" sz="4400" dirty="0" err="1" smtClean="0"/>
              <a:t>Qué</a:t>
            </a:r>
            <a:r>
              <a:rPr lang="en-US" sz="4400" dirty="0" smtClean="0"/>
              <a:t> </a:t>
            </a:r>
            <a:r>
              <a:rPr lang="en-US" sz="4400" dirty="0" err="1" smtClean="0"/>
              <a:t>podemos</a:t>
            </a:r>
            <a:r>
              <a:rPr lang="en-US" sz="4400" dirty="0" smtClean="0"/>
              <a:t> </a:t>
            </a:r>
            <a:r>
              <a:rPr lang="en-US" sz="4400" dirty="0" err="1" smtClean="0"/>
              <a:t>hacer</a:t>
            </a:r>
            <a:r>
              <a:rPr lang="en-US" sz="4400" dirty="0" smtClean="0"/>
              <a:t> con </a:t>
            </a:r>
            <a:r>
              <a:rPr lang="en-US" sz="4400" dirty="0" err="1" smtClean="0"/>
              <a:t>las</a:t>
            </a:r>
            <a:r>
              <a:rPr lang="en-US" sz="4400" dirty="0" smtClean="0"/>
              <a:t> </a:t>
            </a:r>
            <a:r>
              <a:rPr lang="en-US" sz="4400" dirty="0" err="1" smtClean="0"/>
              <a:t>animaciones</a:t>
            </a:r>
            <a:r>
              <a:rPr lang="en-US" sz="4400" dirty="0" smtClean="0"/>
              <a:t>?</a:t>
            </a:r>
            <a:endParaRPr lang="en-US" sz="4400" dirty="0"/>
          </a:p>
        </p:txBody>
      </p:sp>
      <p:grpSp>
        <p:nvGrpSpPr>
          <p:cNvPr id="4" name="Group 3"/>
          <p:cNvGrpSpPr/>
          <p:nvPr/>
        </p:nvGrpSpPr>
        <p:grpSpPr>
          <a:xfrm>
            <a:off x="9828179" y="1425410"/>
            <a:ext cx="2193086" cy="1836482"/>
            <a:chOff x="7603212" y="1358070"/>
            <a:chExt cx="4178300" cy="3498893"/>
          </a:xfrm>
        </p:grpSpPr>
        <p:cxnSp>
          <p:nvCxnSpPr>
            <p:cNvPr id="5" name="Straight Arrow Connector 4"/>
            <p:cNvCxnSpPr/>
            <p:nvPr/>
          </p:nvCxnSpPr>
          <p:spPr>
            <a:xfrm flipV="1">
              <a:off x="8036725" y="1417968"/>
              <a:ext cx="0" cy="297008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p:nvPr/>
          </p:nvCxnSpPr>
          <p:spPr>
            <a:xfrm flipV="1">
              <a:off x="7893492" y="4258566"/>
              <a:ext cx="3505200"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 name="Curved Connector 6"/>
            <p:cNvCxnSpPr/>
            <p:nvPr/>
          </p:nvCxnSpPr>
          <p:spPr>
            <a:xfrm rot="5400000" flipH="1" flipV="1">
              <a:off x="8411422" y="1957670"/>
              <a:ext cx="2035056" cy="1849426"/>
            </a:xfrm>
            <a:prstGeom prst="curvedConnector3">
              <a:avLst/>
            </a:prstGeom>
            <a:ln cap="rnd">
              <a:solidFill>
                <a:srgbClr val="FF8C00"/>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877913" y="4214923"/>
              <a:ext cx="903599" cy="642040"/>
            </a:xfrm>
            <a:prstGeom prst="rect">
              <a:avLst/>
            </a:prstGeom>
            <a:noFill/>
          </p:spPr>
          <p:txBody>
            <a:bodyPr wrap="none" lIns="134464" tIns="107571" rIns="134464" bIns="107571" rtlCol="0">
              <a:spAutoFit/>
            </a:bodyPr>
            <a:lstStyle/>
            <a:p>
              <a:pPr>
                <a:lnSpc>
                  <a:spcPct val="90000"/>
                </a:lnSpc>
                <a:spcBef>
                  <a:spcPts val="588"/>
                </a:spcBef>
              </a:pPr>
              <a:r>
                <a:rPr lang="en-US" sz="882" dirty="0">
                  <a:solidFill>
                    <a:srgbClr val="7030A0"/>
                  </a:solidFill>
                </a:rPr>
                <a:t>time</a:t>
              </a:r>
            </a:p>
          </p:txBody>
        </p:sp>
        <p:sp>
          <p:nvSpPr>
            <p:cNvPr id="9" name="TextBox 8"/>
            <p:cNvSpPr txBox="1"/>
            <p:nvPr/>
          </p:nvSpPr>
          <p:spPr>
            <a:xfrm rot="16200000">
              <a:off x="7433510" y="1527772"/>
              <a:ext cx="981444" cy="642040"/>
            </a:xfrm>
            <a:prstGeom prst="rect">
              <a:avLst/>
            </a:prstGeom>
            <a:noFill/>
          </p:spPr>
          <p:txBody>
            <a:bodyPr wrap="none" lIns="134464" tIns="107571" rIns="134464" bIns="107571" rtlCol="0">
              <a:spAutoFit/>
            </a:bodyPr>
            <a:lstStyle/>
            <a:p>
              <a:pPr>
                <a:lnSpc>
                  <a:spcPct val="90000"/>
                </a:lnSpc>
                <a:spcBef>
                  <a:spcPts val="588"/>
                </a:spcBef>
              </a:pPr>
              <a:r>
                <a:rPr lang="en-US" sz="882" dirty="0">
                  <a:solidFill>
                    <a:srgbClr val="7030A0"/>
                  </a:solidFill>
                </a:rPr>
                <a:t>value</a:t>
              </a:r>
            </a:p>
          </p:txBody>
        </p:sp>
      </p:grpSp>
    </p:spTree>
    <p:extLst>
      <p:ext uri="{BB962C8B-B14F-4D97-AF65-F5344CB8AC3E}">
        <p14:creationId xmlns:p14="http://schemas.microsoft.com/office/powerpoint/2010/main" val="1632026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570756"/>
          </a:xfrm>
        </p:spPr>
        <p:txBody>
          <a:bodyPr/>
          <a:lstStyle/>
          <a:p>
            <a:pPr marL="728314" indent="-728314">
              <a:lnSpc>
                <a:spcPct val="130000"/>
              </a:lnSpc>
              <a:buFont typeface="+mj-lt"/>
              <a:buAutoNum type="arabicPeriod"/>
            </a:pPr>
            <a:r>
              <a:rPr lang="en-US" sz="3600" dirty="0" err="1" smtClean="0"/>
              <a:t>Keyframe</a:t>
            </a:r>
            <a:r>
              <a:rPr lang="en-US" sz="3600" dirty="0" smtClean="0"/>
              <a:t/>
            </a:r>
            <a:br>
              <a:rPr lang="en-US" sz="3600" dirty="0" smtClean="0"/>
            </a:br>
            <a:r>
              <a:rPr lang="en-US" sz="2000" dirty="0" err="1" smtClean="0"/>
              <a:t>Animaciones</a:t>
            </a:r>
            <a:r>
              <a:rPr lang="en-US" sz="2000" dirty="0" smtClean="0"/>
              <a:t> </a:t>
            </a:r>
            <a:r>
              <a:rPr lang="en-US" sz="2000" dirty="0" err="1" smtClean="0"/>
              <a:t>como</a:t>
            </a:r>
            <a:r>
              <a:rPr lang="en-US" sz="2000" dirty="0" smtClean="0"/>
              <a:t> </a:t>
            </a:r>
            <a:r>
              <a:rPr lang="en-US" sz="2000" dirty="0" err="1" smtClean="0"/>
              <a:t>una</a:t>
            </a:r>
            <a:r>
              <a:rPr lang="en-US" sz="2000" dirty="0" smtClean="0"/>
              <a:t> </a:t>
            </a:r>
            <a:r>
              <a:rPr lang="en-US" sz="2000" dirty="0" err="1" smtClean="0"/>
              <a:t>función</a:t>
            </a:r>
            <a:r>
              <a:rPr lang="en-US" sz="2000" dirty="0" smtClean="0"/>
              <a:t> de </a:t>
            </a:r>
            <a:r>
              <a:rPr lang="en-US" sz="2000" dirty="0" err="1" smtClean="0"/>
              <a:t>tiempo</a:t>
            </a:r>
            <a:r>
              <a:rPr lang="en-US" sz="2000" dirty="0" smtClean="0"/>
              <a:t> </a:t>
            </a:r>
            <a:r>
              <a:rPr lang="en-US" sz="2000" dirty="0" err="1" smtClean="0"/>
              <a:t>definidas</a:t>
            </a:r>
            <a:r>
              <a:rPr lang="en-US" sz="2000" dirty="0" smtClean="0"/>
              <a:t> </a:t>
            </a:r>
            <a:r>
              <a:rPr lang="en-US" sz="2000" dirty="0" err="1" smtClean="0"/>
              <a:t>por</a:t>
            </a:r>
            <a:r>
              <a:rPr lang="en-US" sz="2000" dirty="0" smtClean="0"/>
              <a:t> key </a:t>
            </a:r>
            <a:r>
              <a:rPr lang="en-US" sz="2000" dirty="0"/>
              <a:t>frames.</a:t>
            </a:r>
            <a:br>
              <a:rPr lang="en-US" sz="2000" dirty="0"/>
            </a:br>
            <a:r>
              <a:rPr lang="en-US" sz="2000" dirty="0" err="1" smtClean="0"/>
              <a:t>Controla</a:t>
            </a:r>
            <a:r>
              <a:rPr lang="en-US" sz="2000" dirty="0" smtClean="0"/>
              <a:t> la </a:t>
            </a:r>
            <a:r>
              <a:rPr lang="en-US" sz="2000" dirty="0" err="1" smtClean="0"/>
              <a:t>aceleración</a:t>
            </a:r>
            <a:r>
              <a:rPr lang="en-US" sz="2000" dirty="0" smtClean="0"/>
              <a:t> </a:t>
            </a:r>
            <a:r>
              <a:rPr lang="en-US" sz="2000" dirty="0" err="1" smtClean="0"/>
              <a:t>usando</a:t>
            </a:r>
            <a:r>
              <a:rPr lang="en-US" sz="2000" dirty="0" smtClean="0"/>
              <a:t> </a:t>
            </a:r>
            <a:r>
              <a:rPr lang="en-US" sz="2000" dirty="0" err="1" smtClean="0"/>
              <a:t>funciones</a:t>
            </a:r>
            <a:r>
              <a:rPr lang="en-US" sz="2000" dirty="0" smtClean="0"/>
              <a:t> easing: </a:t>
            </a:r>
            <a:r>
              <a:rPr lang="en-US" sz="2000" dirty="0"/>
              <a:t>Linear, Cubic Bezier.</a:t>
            </a:r>
            <a:br>
              <a:rPr lang="en-US" sz="2000" dirty="0"/>
            </a:br>
            <a:r>
              <a:rPr lang="en-US" sz="2000" dirty="0" err="1" smtClean="0"/>
              <a:t>Soporta</a:t>
            </a:r>
            <a:r>
              <a:rPr lang="en-US" sz="2000" dirty="0" smtClean="0"/>
              <a:t> </a:t>
            </a:r>
            <a:r>
              <a:rPr lang="en-US" sz="2000" dirty="0" err="1" smtClean="0"/>
              <a:t>varios</a:t>
            </a:r>
            <a:r>
              <a:rPr lang="en-US" sz="2000" dirty="0" smtClean="0"/>
              <a:t> </a:t>
            </a:r>
            <a:r>
              <a:rPr lang="en-US" sz="2000" dirty="0" err="1" smtClean="0"/>
              <a:t>tipos</a:t>
            </a:r>
            <a:r>
              <a:rPr lang="en-US" sz="2000" dirty="0" smtClean="0"/>
              <a:t> de </a:t>
            </a:r>
            <a:r>
              <a:rPr lang="en-US" sz="2000" dirty="0" err="1" smtClean="0"/>
              <a:t>propiedades</a:t>
            </a:r>
            <a:r>
              <a:rPr lang="en-US" sz="2000" dirty="0"/>
              <a:t>: Scalar, Vector2/3/4, Quaternion </a:t>
            </a:r>
            <a:r>
              <a:rPr lang="en-US" sz="2000" dirty="0" smtClean="0"/>
              <a:t>(</a:t>
            </a:r>
            <a:r>
              <a:rPr lang="en-US" sz="2000" dirty="0" err="1" smtClean="0"/>
              <a:t>En</a:t>
            </a:r>
            <a:r>
              <a:rPr lang="en-US" sz="2000" dirty="0" smtClean="0"/>
              <a:t> el </a:t>
            </a:r>
            <a:r>
              <a:rPr lang="en-US" sz="2000" dirty="0" err="1" smtClean="0"/>
              <a:t>futuro</a:t>
            </a:r>
            <a:r>
              <a:rPr lang="en-US" sz="2000" dirty="0" smtClean="0"/>
              <a:t>). </a:t>
            </a:r>
            <a:r>
              <a:rPr lang="en-US" sz="2000" dirty="0"/>
              <a:t/>
            </a:r>
            <a:br>
              <a:rPr lang="en-US" sz="2000" dirty="0"/>
            </a:br>
            <a:endParaRPr lang="en-US" sz="2000" dirty="0"/>
          </a:p>
          <a:p>
            <a:pPr marL="728314" indent="-728314">
              <a:lnSpc>
                <a:spcPct val="130000"/>
              </a:lnSpc>
              <a:buFont typeface="+mj-lt"/>
              <a:buAutoNum type="arabicPeriod"/>
            </a:pPr>
            <a:r>
              <a:rPr lang="en-US" sz="3600" dirty="0" smtClean="0"/>
              <a:t>Expression</a:t>
            </a:r>
            <a:br>
              <a:rPr lang="en-US" sz="3600" dirty="0" smtClean="0"/>
            </a:br>
            <a:r>
              <a:rPr lang="en-US" sz="2000" dirty="0" err="1" smtClean="0"/>
              <a:t>Animaciones</a:t>
            </a:r>
            <a:r>
              <a:rPr lang="en-US" sz="2000" dirty="0" smtClean="0"/>
              <a:t> </a:t>
            </a:r>
            <a:r>
              <a:rPr lang="en-US" sz="2000" dirty="0" err="1" smtClean="0"/>
              <a:t>como</a:t>
            </a:r>
            <a:r>
              <a:rPr lang="en-US" sz="2000" dirty="0" smtClean="0"/>
              <a:t> </a:t>
            </a:r>
            <a:r>
              <a:rPr lang="en-US" sz="2000" dirty="0" err="1" smtClean="0"/>
              <a:t>una</a:t>
            </a:r>
            <a:r>
              <a:rPr lang="en-US" sz="2000" dirty="0" smtClean="0"/>
              <a:t> </a:t>
            </a:r>
            <a:r>
              <a:rPr lang="en-US" sz="2000" dirty="0" err="1" smtClean="0"/>
              <a:t>función</a:t>
            </a:r>
            <a:r>
              <a:rPr lang="en-US" sz="2000" dirty="0" smtClean="0"/>
              <a:t> </a:t>
            </a:r>
            <a:r>
              <a:rPr lang="en-US" sz="2000" dirty="0" err="1" smtClean="0"/>
              <a:t>matemática</a:t>
            </a:r>
            <a:r>
              <a:rPr lang="en-US" sz="2000" dirty="0" smtClean="0"/>
              <a:t> dada </a:t>
            </a:r>
            <a:r>
              <a:rPr lang="en-US" sz="2000" dirty="0" err="1" smtClean="0"/>
              <a:t>por</a:t>
            </a:r>
            <a:r>
              <a:rPr lang="en-US" sz="2000" dirty="0" smtClean="0"/>
              <a:t> </a:t>
            </a:r>
            <a:r>
              <a:rPr lang="en-US" sz="2000" dirty="0" err="1" smtClean="0"/>
              <a:t>una</a:t>
            </a:r>
            <a:r>
              <a:rPr lang="en-US" sz="2000" dirty="0" smtClean="0"/>
              <a:t> </a:t>
            </a:r>
            <a:r>
              <a:rPr lang="en-US" sz="2000" dirty="0" err="1" smtClean="0"/>
              <a:t>expresión</a:t>
            </a:r>
            <a:r>
              <a:rPr lang="en-US" sz="2000" dirty="0" smtClean="0"/>
              <a:t>.</a:t>
            </a:r>
            <a:r>
              <a:rPr lang="en-US" sz="2000" dirty="0"/>
              <a:t/>
            </a:r>
            <a:br>
              <a:rPr lang="en-US" sz="2000" dirty="0"/>
            </a:br>
            <a:r>
              <a:rPr lang="en-US" sz="2000" dirty="0" err="1" smtClean="0"/>
              <a:t>Permite</a:t>
            </a:r>
            <a:r>
              <a:rPr lang="en-US" sz="2000" dirty="0" smtClean="0"/>
              <a:t> </a:t>
            </a:r>
            <a:r>
              <a:rPr lang="en-US" sz="2000" dirty="0" err="1" smtClean="0"/>
              <a:t>crear</a:t>
            </a:r>
            <a:r>
              <a:rPr lang="en-US" sz="2000" dirty="0" smtClean="0"/>
              <a:t> con </a:t>
            </a:r>
            <a:r>
              <a:rPr lang="en-US" sz="2000" dirty="0" err="1" smtClean="0"/>
              <a:t>facilidad</a:t>
            </a:r>
            <a:r>
              <a:rPr lang="en-US" sz="2000" dirty="0" smtClean="0"/>
              <a:t> </a:t>
            </a:r>
            <a:r>
              <a:rPr lang="en-US" sz="2000" dirty="0" err="1" smtClean="0"/>
              <a:t>experiencias</a:t>
            </a:r>
            <a:r>
              <a:rPr lang="en-US" sz="2000" dirty="0" smtClean="0"/>
              <a:t> de </a:t>
            </a:r>
            <a:r>
              <a:rPr lang="en-US" sz="2000" dirty="0" err="1" smtClean="0"/>
              <a:t>usuario</a:t>
            </a:r>
            <a:r>
              <a:rPr lang="en-US" sz="2000" dirty="0" smtClean="0"/>
              <a:t> </a:t>
            </a:r>
            <a:r>
              <a:rPr lang="en-US" sz="2000" dirty="0" err="1" smtClean="0"/>
              <a:t>complejas</a:t>
            </a:r>
            <a:r>
              <a:rPr lang="en-US" sz="2000" dirty="0" smtClean="0"/>
              <a:t>:: </a:t>
            </a:r>
            <a:r>
              <a:rPr lang="en-US" sz="2000" dirty="0" err="1" smtClean="0"/>
              <a:t>Cabeceras</a:t>
            </a:r>
            <a:r>
              <a:rPr lang="en-US" sz="2000" dirty="0" smtClean="0"/>
              <a:t> </a:t>
            </a:r>
            <a:r>
              <a:rPr lang="en-US" sz="2000" dirty="0" err="1" smtClean="0"/>
              <a:t>fijas</a:t>
            </a:r>
            <a:r>
              <a:rPr lang="en-US" sz="2000" dirty="0" smtClean="0"/>
              <a:t>, </a:t>
            </a:r>
            <a:r>
              <a:rPr lang="en-US" sz="2000" dirty="0"/>
              <a:t>Parallax, </a:t>
            </a:r>
            <a:r>
              <a:rPr lang="en-US" sz="2000" dirty="0" err="1" smtClean="0"/>
              <a:t>Indicadores</a:t>
            </a:r>
            <a:r>
              <a:rPr lang="en-US" sz="2000" dirty="0" smtClean="0"/>
              <a:t> de Scroll …</a:t>
            </a:r>
            <a:r>
              <a:rPr lang="en-US" sz="2000" dirty="0"/>
              <a:t/>
            </a:r>
            <a:br>
              <a:rPr lang="en-US" sz="2000" dirty="0"/>
            </a:br>
            <a:r>
              <a:rPr lang="en-US" sz="2000" dirty="0"/>
              <a:t>Built-in functions: Abs, Clamp, Max, Min, Mod, Scale, Transform, Vector*, Matrix*  </a:t>
            </a:r>
            <a:br>
              <a:rPr lang="en-US" sz="2000" dirty="0"/>
            </a:br>
            <a:r>
              <a:rPr lang="en-US" sz="2000" dirty="0" err="1" smtClean="0"/>
              <a:t>E.j</a:t>
            </a:r>
            <a:r>
              <a:rPr lang="en-US" sz="2000" dirty="0" smtClean="0"/>
              <a:t>. </a:t>
            </a:r>
            <a:r>
              <a:rPr lang="en-US" sz="1600" dirty="0" err="1">
                <a:solidFill>
                  <a:srgbClr val="000000"/>
                </a:solidFill>
                <a:latin typeface="Consolas" panose="020B0609020204030204" pitchFamily="49" charset="0"/>
                <a:ea typeface="Calibri" panose="020F0502020204030204" pitchFamily="34" charset="0"/>
              </a:rPr>
              <a:t>animation.Expression</a:t>
            </a:r>
            <a:r>
              <a:rPr lang="en-US" sz="1600" dirty="0">
                <a:solidFill>
                  <a:srgbClr val="000000"/>
                </a:solidFill>
                <a:latin typeface="Consolas" panose="020B0609020204030204" pitchFamily="49" charset="0"/>
                <a:ea typeface="Calibri" panose="020F0502020204030204" pitchFamily="34" charset="0"/>
              </a:rPr>
              <a:t> = </a:t>
            </a:r>
            <a:r>
              <a:rPr lang="en-US" sz="1600" dirty="0">
                <a:solidFill>
                  <a:srgbClr val="A31515"/>
                </a:solidFill>
                <a:latin typeface="Consolas" panose="020B0609020204030204" pitchFamily="49" charset="0"/>
                <a:ea typeface="Calibri" panose="020F0502020204030204" pitchFamily="34" charset="0"/>
              </a:rPr>
              <a:t>"</a:t>
            </a:r>
            <a:r>
              <a:rPr lang="en-US" sz="1600" dirty="0" err="1">
                <a:solidFill>
                  <a:srgbClr val="A31515"/>
                </a:solidFill>
                <a:latin typeface="Consolas" panose="020B0609020204030204" pitchFamily="49" charset="0"/>
                <a:ea typeface="Calibri" panose="020F0502020204030204" pitchFamily="34" charset="0"/>
              </a:rPr>
              <a:t>foreground.Offset</a:t>
            </a:r>
            <a:r>
              <a:rPr lang="en-US" sz="1600" dirty="0">
                <a:solidFill>
                  <a:srgbClr val="A31515"/>
                </a:solidFill>
                <a:latin typeface="Consolas" panose="020B0609020204030204" pitchFamily="49" charset="0"/>
                <a:ea typeface="Calibri" panose="020F0502020204030204" pitchFamily="34" charset="0"/>
              </a:rPr>
              <a:t> * (</a:t>
            </a:r>
            <a:r>
              <a:rPr lang="en-US" sz="1600" dirty="0" err="1">
                <a:solidFill>
                  <a:srgbClr val="A31515"/>
                </a:solidFill>
                <a:latin typeface="Consolas" panose="020B0609020204030204" pitchFamily="49" charset="0"/>
                <a:ea typeface="Calibri" panose="020F0502020204030204" pitchFamily="34" charset="0"/>
              </a:rPr>
              <a:t>foreground.Size</a:t>
            </a:r>
            <a:r>
              <a:rPr lang="en-US" sz="1600" dirty="0">
                <a:solidFill>
                  <a:srgbClr val="A31515"/>
                </a:solidFill>
                <a:latin typeface="Consolas" panose="020B0609020204030204" pitchFamily="49" charset="0"/>
                <a:ea typeface="Calibri" panose="020F0502020204030204" pitchFamily="34" charset="0"/>
              </a:rPr>
              <a:t> / </a:t>
            </a:r>
            <a:r>
              <a:rPr lang="en-US" sz="1600" dirty="0" err="1">
                <a:solidFill>
                  <a:srgbClr val="A31515"/>
                </a:solidFill>
                <a:latin typeface="Consolas" panose="020B0609020204030204" pitchFamily="49" charset="0"/>
                <a:ea typeface="Calibri" panose="020F0502020204030204" pitchFamily="34" charset="0"/>
              </a:rPr>
              <a:t>background.Size</a:t>
            </a:r>
            <a:r>
              <a:rPr lang="en-US" sz="1600" dirty="0">
                <a:solidFill>
                  <a:srgbClr val="A31515"/>
                </a:solidFill>
                <a:latin typeface="Consolas" panose="020B0609020204030204" pitchFamily="49" charset="0"/>
                <a:ea typeface="Calibri" panose="020F0502020204030204" pitchFamily="34" charset="0"/>
              </a:rPr>
              <a:t>)"</a:t>
            </a:r>
            <a:r>
              <a:rPr lang="en-US" sz="1600" dirty="0">
                <a:solidFill>
                  <a:srgbClr val="000000"/>
                </a:solidFill>
                <a:latin typeface="Consolas" panose="020B0609020204030204" pitchFamily="49" charset="0"/>
                <a:ea typeface="Calibri" panose="020F0502020204030204" pitchFamily="34" charset="0"/>
              </a:rPr>
              <a:t>;</a:t>
            </a:r>
            <a:endParaRPr lang="en-US" sz="2000" dirty="0"/>
          </a:p>
        </p:txBody>
      </p:sp>
      <p:sp>
        <p:nvSpPr>
          <p:cNvPr id="3" name="Title 2"/>
          <p:cNvSpPr>
            <a:spLocks noGrp="1"/>
          </p:cNvSpPr>
          <p:nvPr>
            <p:ph type="title"/>
          </p:nvPr>
        </p:nvSpPr>
        <p:spPr/>
        <p:txBody>
          <a:bodyPr/>
          <a:lstStyle/>
          <a:p>
            <a:r>
              <a:rPr lang="en-US" dirty="0" err="1" smtClean="0"/>
              <a:t>Animaciones</a:t>
            </a:r>
            <a:r>
              <a:rPr lang="en-US" dirty="0" smtClean="0"/>
              <a:t> </a:t>
            </a:r>
            <a:r>
              <a:rPr lang="en-US" dirty="0" err="1" smtClean="0"/>
              <a:t>explícitas</a:t>
            </a:r>
            <a:endParaRPr lang="en-US" dirty="0"/>
          </a:p>
        </p:txBody>
      </p:sp>
    </p:spTree>
    <p:extLst>
      <p:ext uri="{BB962C8B-B14F-4D97-AF65-F5344CB8AC3E}">
        <p14:creationId xmlns:p14="http://schemas.microsoft.com/office/powerpoint/2010/main" val="2998746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Animaciones</a:t>
            </a:r>
            <a:endParaRPr lang="en-US" dirty="0"/>
          </a:p>
        </p:txBody>
      </p:sp>
    </p:spTree>
    <p:extLst>
      <p:ext uri="{BB962C8B-B14F-4D97-AF65-F5344CB8AC3E}">
        <p14:creationId xmlns:p14="http://schemas.microsoft.com/office/powerpoint/2010/main" val="2835104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204913"/>
            <a:ext cx="8362950" cy="5653087"/>
          </a:xfrm>
        </p:spPr>
        <p:txBody>
          <a:bodyPr/>
          <a:lstStyle/>
          <a:p>
            <a:r>
              <a:rPr lang="en-US" sz="3200" dirty="0" err="1"/>
              <a:t>Novedades</a:t>
            </a:r>
            <a:r>
              <a:rPr lang="en-US" sz="3200" dirty="0"/>
              <a:t> </a:t>
            </a:r>
            <a:r>
              <a:rPr lang="en-US" sz="3200" dirty="0" err="1"/>
              <a:t>en</a:t>
            </a:r>
            <a:r>
              <a:rPr lang="en-US" sz="3200" dirty="0"/>
              <a:t> </a:t>
            </a:r>
            <a:r>
              <a:rPr lang="en-US" sz="3200" dirty="0" err="1"/>
              <a:t>controles</a:t>
            </a:r>
            <a:endParaRPr lang="en-US" sz="3200" dirty="0"/>
          </a:p>
          <a:p>
            <a:pPr lvl="1"/>
            <a:r>
              <a:rPr lang="en-US" sz="1800" dirty="0" err="1"/>
              <a:t>SplitView</a:t>
            </a:r>
            <a:endParaRPr lang="en-US" sz="1800" dirty="0"/>
          </a:p>
          <a:p>
            <a:pPr lvl="1"/>
            <a:r>
              <a:rPr lang="en-US" sz="1800" dirty="0"/>
              <a:t>Pivot</a:t>
            </a:r>
          </a:p>
          <a:p>
            <a:pPr lvl="1"/>
            <a:r>
              <a:rPr lang="en-US" sz="1800" dirty="0"/>
              <a:t>Ink Canvas</a:t>
            </a:r>
            <a:endParaRPr lang="en-US" sz="3200" dirty="0"/>
          </a:p>
          <a:p>
            <a:r>
              <a:rPr lang="en-US" sz="3200" dirty="0" err="1"/>
              <a:t>Novedades</a:t>
            </a:r>
            <a:r>
              <a:rPr lang="en-US" sz="3200" dirty="0"/>
              <a:t> </a:t>
            </a:r>
            <a:r>
              <a:rPr lang="en-US" sz="3200" dirty="0" err="1"/>
              <a:t>en</a:t>
            </a:r>
            <a:r>
              <a:rPr lang="en-US" sz="3200" dirty="0"/>
              <a:t> Bindings</a:t>
            </a:r>
          </a:p>
          <a:p>
            <a:pPr lvl="1"/>
            <a:r>
              <a:rPr lang="en-US" sz="1800" dirty="0"/>
              <a:t>X:Bind</a:t>
            </a:r>
          </a:p>
          <a:p>
            <a:pPr lvl="1"/>
            <a:r>
              <a:rPr lang="en-US" sz="1800" dirty="0"/>
              <a:t>X:Phase</a:t>
            </a:r>
          </a:p>
          <a:p>
            <a:pPr lvl="1"/>
            <a:r>
              <a:rPr lang="en-US" sz="1800" dirty="0"/>
              <a:t>Binding Events</a:t>
            </a:r>
            <a:endParaRPr lang="en-US" sz="3200" dirty="0"/>
          </a:p>
          <a:p>
            <a:r>
              <a:rPr lang="en-US" sz="3200" dirty="0" err="1"/>
              <a:t>Novedades</a:t>
            </a:r>
            <a:r>
              <a:rPr lang="en-US" sz="3200" dirty="0"/>
              <a:t> </a:t>
            </a:r>
            <a:r>
              <a:rPr lang="en-US" sz="3200" dirty="0" err="1"/>
              <a:t>en</a:t>
            </a:r>
            <a:r>
              <a:rPr lang="en-US" sz="3200" dirty="0"/>
              <a:t> XAML</a:t>
            </a:r>
          </a:p>
          <a:p>
            <a:pPr lvl="1"/>
            <a:r>
              <a:rPr lang="en-US" sz="1800" dirty="0" err="1"/>
              <a:t>Efectos</a:t>
            </a:r>
            <a:endParaRPr lang="en-US" sz="1800" dirty="0"/>
          </a:p>
          <a:p>
            <a:pPr lvl="1"/>
            <a:r>
              <a:rPr lang="en-US" sz="1800" dirty="0" err="1"/>
              <a:t>Animaciones</a:t>
            </a:r>
            <a:endParaRPr lang="en-US" sz="1800" dirty="0"/>
          </a:p>
          <a:p>
            <a:r>
              <a:rPr lang="en-US" sz="3200" dirty="0" err="1"/>
              <a:t>Herramientas</a:t>
            </a:r>
            <a:endParaRPr lang="en-US" sz="3200" dirty="0"/>
          </a:p>
        </p:txBody>
      </p:sp>
    </p:spTree>
    <p:extLst>
      <p:ext uri="{BB962C8B-B14F-4D97-AF65-F5344CB8AC3E}">
        <p14:creationId xmlns:p14="http://schemas.microsoft.com/office/powerpoint/2010/main" val="259546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Herramientas</a:t>
            </a:r>
            <a:endParaRPr lang="en-US" dirty="0"/>
          </a:p>
        </p:txBody>
      </p:sp>
    </p:spTree>
    <p:extLst>
      <p:ext uri="{BB962C8B-B14F-4D97-AF65-F5344CB8AC3E}">
        <p14:creationId xmlns:p14="http://schemas.microsoft.com/office/powerpoint/2010/main" val="215685698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5487"/>
            <a:ext cx="11653523" cy="607313"/>
          </a:xfrm>
        </p:spPr>
        <p:txBody>
          <a:bodyPr/>
          <a:lstStyle/>
          <a:p>
            <a:r>
              <a:rPr lang="en-US" dirty="0" smtClean="0"/>
              <a:t>Visual Studio</a:t>
            </a:r>
            <a:br>
              <a:rPr lang="en-US" dirty="0" smtClean="0"/>
            </a:br>
            <a:r>
              <a:rPr lang="en-US" sz="3137" dirty="0" err="1" smtClean="0">
                <a:gradFill>
                  <a:gsLst>
                    <a:gs pos="1250">
                      <a:srgbClr val="404040"/>
                    </a:gs>
                    <a:gs pos="100000">
                      <a:srgbClr val="404040"/>
                    </a:gs>
                  </a:gsLst>
                  <a:lin ang="5400000" scaled="0"/>
                </a:gradFill>
              </a:rPr>
              <a:t>Nuevos</a:t>
            </a:r>
            <a:r>
              <a:rPr lang="en-US" sz="3137" dirty="0" smtClean="0">
                <a:gradFill>
                  <a:gsLst>
                    <a:gs pos="1250">
                      <a:srgbClr val="404040"/>
                    </a:gs>
                    <a:gs pos="100000">
                      <a:srgbClr val="404040"/>
                    </a:gs>
                  </a:gsLst>
                  <a:lin ang="5400000" scaled="0"/>
                </a:gradFill>
              </a:rPr>
              <a:t> </a:t>
            </a:r>
            <a:r>
              <a:rPr lang="en-US" sz="3137" dirty="0" err="1" smtClean="0">
                <a:gradFill>
                  <a:gsLst>
                    <a:gs pos="1250">
                      <a:srgbClr val="404040"/>
                    </a:gs>
                    <a:gs pos="100000">
                      <a:srgbClr val="404040"/>
                    </a:gs>
                  </a:gsLst>
                  <a:lin ang="5400000" scaled="0"/>
                </a:gradFill>
              </a:rPr>
              <a:t>modos</a:t>
            </a:r>
            <a:r>
              <a:rPr lang="en-US" sz="3137" dirty="0" smtClean="0">
                <a:gradFill>
                  <a:gsLst>
                    <a:gs pos="1250">
                      <a:srgbClr val="404040"/>
                    </a:gs>
                    <a:gs pos="100000">
                      <a:srgbClr val="404040"/>
                    </a:gs>
                  </a:gsLst>
                  <a:lin ang="5400000" scaled="0"/>
                </a:gradFill>
              </a:rPr>
              <a:t> </a:t>
            </a:r>
            <a:r>
              <a:rPr lang="en-US" sz="3137" dirty="0" err="1" smtClean="0">
                <a:gradFill>
                  <a:gsLst>
                    <a:gs pos="1250">
                      <a:srgbClr val="404040"/>
                    </a:gs>
                    <a:gs pos="100000">
                      <a:srgbClr val="404040"/>
                    </a:gs>
                  </a:gsLst>
                  <a:lin ang="5400000" scaled="0"/>
                </a:gradFill>
              </a:rPr>
              <a:t>diseño</a:t>
            </a:r>
            <a:r>
              <a:rPr lang="en-US" sz="3137" dirty="0" smtClean="0">
                <a:gradFill>
                  <a:gsLst>
                    <a:gs pos="1250">
                      <a:srgbClr val="404040"/>
                    </a:gs>
                    <a:gs pos="100000">
                      <a:srgbClr val="404040"/>
                    </a:gs>
                  </a:gsLst>
                  <a:lin ang="5400000" scaled="0"/>
                </a:gradFill>
              </a:rPr>
              <a:t>, </a:t>
            </a:r>
            <a:r>
              <a:rPr lang="en-US" sz="3137" dirty="0">
                <a:gradFill>
                  <a:gsLst>
                    <a:gs pos="1250">
                      <a:srgbClr val="404040"/>
                    </a:gs>
                    <a:gs pos="100000">
                      <a:srgbClr val="404040"/>
                    </a:gs>
                  </a:gsLst>
                  <a:lin ang="5400000" scaled="0"/>
                </a:gradFill>
              </a:rPr>
              <a:t>performance instrumentation </a:t>
            </a:r>
            <a:r>
              <a:rPr lang="en-US" sz="3137" dirty="0" smtClean="0">
                <a:gradFill>
                  <a:gsLst>
                    <a:gs pos="1250">
                      <a:srgbClr val="404040"/>
                    </a:gs>
                    <a:gs pos="100000">
                      <a:srgbClr val="404040"/>
                    </a:gs>
                  </a:gsLst>
                  <a:lin ang="5400000" scaled="0"/>
                </a:gradFill>
              </a:rPr>
              <a:t/>
            </a:r>
            <a:br>
              <a:rPr lang="en-US" sz="3137" dirty="0" smtClean="0">
                <a:gradFill>
                  <a:gsLst>
                    <a:gs pos="1250">
                      <a:srgbClr val="404040"/>
                    </a:gs>
                    <a:gs pos="100000">
                      <a:srgbClr val="404040"/>
                    </a:gs>
                  </a:gsLst>
                  <a:lin ang="5400000" scaled="0"/>
                </a:gradFill>
              </a:rPr>
            </a:br>
            <a:r>
              <a:rPr lang="en-US" sz="3137" dirty="0" smtClean="0">
                <a:gradFill>
                  <a:gsLst>
                    <a:gs pos="1250">
                      <a:srgbClr val="404040"/>
                    </a:gs>
                    <a:gs pos="100000">
                      <a:srgbClr val="404040"/>
                    </a:gs>
                  </a:gsLst>
                  <a:lin ang="5400000" scaled="0"/>
                </a:gradFill>
              </a:rPr>
              <a:t>timeline tool </a:t>
            </a:r>
            <a:r>
              <a:rPr lang="en-US" sz="3137" dirty="0" smtClean="0">
                <a:gradFill>
                  <a:gsLst>
                    <a:gs pos="1250">
                      <a:srgbClr val="404040"/>
                    </a:gs>
                    <a:gs pos="100000">
                      <a:srgbClr val="404040"/>
                    </a:gs>
                  </a:gsLst>
                  <a:lin ang="5400000" scaled="0"/>
                </a:gradFill>
              </a:rPr>
              <a:t>y mucho </a:t>
            </a:r>
            <a:r>
              <a:rPr lang="en-US" sz="3137" dirty="0" err="1" smtClean="0">
                <a:gradFill>
                  <a:gsLst>
                    <a:gs pos="1250">
                      <a:srgbClr val="404040"/>
                    </a:gs>
                    <a:gs pos="100000">
                      <a:srgbClr val="404040"/>
                    </a:gs>
                  </a:gsLst>
                  <a:lin ang="5400000" scaled="0"/>
                </a:gradFill>
              </a:rPr>
              <a:t>más</a:t>
            </a:r>
            <a:r>
              <a:rPr lang="en-US" sz="3137" dirty="0" smtClean="0">
                <a:gradFill>
                  <a:gsLst>
                    <a:gs pos="1250">
                      <a:srgbClr val="404040"/>
                    </a:gs>
                    <a:gs pos="100000">
                      <a:srgbClr val="404040"/>
                    </a:gs>
                  </a:gsLst>
                  <a:lin ang="5400000" scaled="0"/>
                </a:gradFill>
              </a:rPr>
              <a:t>…</a:t>
            </a:r>
            <a:endParaRPr lang="en-US" dirty="0"/>
          </a:p>
        </p:txBody>
      </p:sp>
      <p:pic>
        <p:nvPicPr>
          <p:cNvPr id="5" name="Picture 4"/>
          <p:cNvPicPr>
            <a:picLocks noChangeAspect="1"/>
          </p:cNvPicPr>
          <p:nvPr/>
        </p:nvPicPr>
        <p:blipFill>
          <a:blip r:embed="rId3"/>
          <a:stretch>
            <a:fillRect/>
          </a:stretch>
        </p:blipFill>
        <p:spPr>
          <a:xfrm>
            <a:off x="418643" y="1980822"/>
            <a:ext cx="5957490" cy="3875170"/>
          </a:xfrm>
          <a:prstGeom prst="rect">
            <a:avLst/>
          </a:prstGeom>
        </p:spPr>
      </p:pic>
      <p:pic>
        <p:nvPicPr>
          <p:cNvPr id="7" name="Picture 6"/>
          <p:cNvPicPr>
            <a:picLocks noChangeAspect="1"/>
          </p:cNvPicPr>
          <p:nvPr/>
        </p:nvPicPr>
        <p:blipFill>
          <a:blip r:embed="rId4"/>
          <a:stretch>
            <a:fillRect/>
          </a:stretch>
        </p:blipFill>
        <p:spPr>
          <a:xfrm>
            <a:off x="3968277" y="3130192"/>
            <a:ext cx="7956804" cy="3576362"/>
          </a:xfrm>
          <a:prstGeom prst="rect">
            <a:avLst/>
          </a:prstGeom>
        </p:spPr>
      </p:pic>
    </p:spTree>
    <p:extLst>
      <p:ext uri="{BB962C8B-B14F-4D97-AF65-F5344CB8AC3E}">
        <p14:creationId xmlns:p14="http://schemas.microsoft.com/office/powerpoint/2010/main" val="354741710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a:t>
            </a:r>
            <a:br>
              <a:rPr lang="en-US" dirty="0" smtClean="0"/>
            </a:br>
            <a:r>
              <a:rPr lang="en-US" sz="3529" dirty="0">
                <a:gradFill>
                  <a:gsLst>
                    <a:gs pos="1250">
                      <a:srgbClr val="404040"/>
                    </a:gs>
                    <a:gs pos="100000">
                      <a:srgbClr val="404040"/>
                    </a:gs>
                  </a:gsLst>
                  <a:lin ang="5400000" scaled="0"/>
                </a:gradFill>
              </a:rPr>
              <a:t>Visual Tree Inspector</a:t>
            </a:r>
            <a:endParaRPr lang="en-US" sz="5294" dirty="0"/>
          </a:p>
        </p:txBody>
      </p:sp>
      <p:pic>
        <p:nvPicPr>
          <p:cNvPr id="5" name="Picture 4"/>
          <p:cNvPicPr>
            <a:picLocks noChangeAspect="1"/>
          </p:cNvPicPr>
          <p:nvPr/>
        </p:nvPicPr>
        <p:blipFill>
          <a:blip r:embed="rId2"/>
          <a:stretch>
            <a:fillRect/>
          </a:stretch>
        </p:blipFill>
        <p:spPr>
          <a:xfrm>
            <a:off x="1987386" y="1710853"/>
            <a:ext cx="8497360" cy="4920744"/>
          </a:xfrm>
          <a:prstGeom prst="rect">
            <a:avLst/>
          </a:prstGeom>
        </p:spPr>
      </p:pic>
    </p:spTree>
    <p:extLst>
      <p:ext uri="{BB962C8B-B14F-4D97-AF65-F5344CB8AC3E}">
        <p14:creationId xmlns:p14="http://schemas.microsoft.com/office/powerpoint/2010/main" val="358611157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Visual Tree Inspector</a:t>
            </a:r>
            <a:endParaRPr lang="en-US" dirty="0"/>
          </a:p>
        </p:txBody>
      </p:sp>
    </p:spTree>
    <p:extLst>
      <p:ext uri="{BB962C8B-B14F-4D97-AF65-F5344CB8AC3E}">
        <p14:creationId xmlns:p14="http://schemas.microsoft.com/office/powerpoint/2010/main" val="2249352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t>
            </a:r>
            <a:r>
              <a:rPr lang="en-US" dirty="0" err="1" smtClean="0"/>
              <a:t>Quedaron</a:t>
            </a:r>
            <a:r>
              <a:rPr lang="en-US" dirty="0" smtClean="0"/>
              <a:t> con </a:t>
            </a:r>
            <a:r>
              <a:rPr lang="en-US" dirty="0" err="1" smtClean="0"/>
              <a:t>ganas</a:t>
            </a:r>
            <a:r>
              <a:rPr lang="en-US" dirty="0" smtClean="0"/>
              <a:t> de </a:t>
            </a:r>
            <a:r>
              <a:rPr lang="en-US" dirty="0" err="1" smtClean="0"/>
              <a:t>más</a:t>
            </a:r>
            <a:r>
              <a:rPr lang="en-US" dirty="0" smtClean="0"/>
              <a:t>?</a:t>
            </a:r>
            <a:endParaRPr lang="en-US" dirty="0"/>
          </a:p>
        </p:txBody>
      </p:sp>
    </p:spTree>
    <p:extLst>
      <p:ext uri="{BB962C8B-B14F-4D97-AF65-F5344CB8AC3E}">
        <p14:creationId xmlns:p14="http://schemas.microsoft.com/office/powerpoint/2010/main" val="319803331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Hay </a:t>
            </a:r>
            <a:r>
              <a:rPr lang="en-US" dirty="0" err="1" smtClean="0"/>
              <a:t>más</a:t>
            </a:r>
            <a:r>
              <a:rPr lang="en-US" dirty="0" smtClean="0"/>
              <a:t>…</a:t>
            </a:r>
            <a:endParaRPr lang="en-US" dirty="0"/>
          </a:p>
        </p:txBody>
      </p:sp>
      <p:sp>
        <p:nvSpPr>
          <p:cNvPr id="5" name="Text Placeholder 4"/>
          <p:cNvSpPr>
            <a:spLocks noGrp="1"/>
          </p:cNvSpPr>
          <p:nvPr>
            <p:ph type="body" sz="quarter" idx="11"/>
          </p:nvPr>
        </p:nvSpPr>
        <p:spPr>
          <a:xfrm>
            <a:off x="124428" y="1636152"/>
            <a:ext cx="5896366" cy="4930336"/>
          </a:xfrm>
        </p:spPr>
        <p:txBody>
          <a:bodyPr/>
          <a:lstStyle/>
          <a:p>
            <a:pPr marL="336145" indent="-336145">
              <a:buFont typeface="Arial" panose="020B0604020202020204" pitchFamily="34" charset="0"/>
              <a:buChar char="•"/>
            </a:pPr>
            <a:r>
              <a:rPr lang="en-US" sz="2549" dirty="0" smtClean="0"/>
              <a:t>Fuentes </a:t>
            </a:r>
            <a:r>
              <a:rPr lang="en-US" sz="2549" dirty="0" err="1" smtClean="0"/>
              <a:t>vectoriales</a:t>
            </a:r>
            <a:endParaRPr lang="en-US" sz="2549" dirty="0"/>
          </a:p>
          <a:p>
            <a:pPr marL="336145" indent="-336145">
              <a:buFont typeface="Arial" panose="020B0604020202020204" pitchFamily="34" charset="0"/>
              <a:buChar char="•"/>
            </a:pPr>
            <a:r>
              <a:rPr lang="en-US" sz="2549" dirty="0" err="1" smtClean="0"/>
              <a:t>Mejoras</a:t>
            </a:r>
            <a:r>
              <a:rPr lang="en-US" sz="2549" dirty="0" smtClean="0"/>
              <a:t> </a:t>
            </a:r>
            <a:r>
              <a:rPr lang="en-US" sz="2549" dirty="0" err="1" smtClean="0"/>
              <a:t>en</a:t>
            </a:r>
            <a:r>
              <a:rPr lang="en-US" sz="2549" dirty="0" smtClean="0"/>
              <a:t> Property </a:t>
            </a:r>
            <a:r>
              <a:rPr lang="en-US" sz="2549" dirty="0"/>
              <a:t>Change </a:t>
            </a:r>
            <a:endParaRPr lang="en-US" sz="2549" dirty="0" smtClean="0"/>
          </a:p>
          <a:p>
            <a:pPr marL="336145" indent="-336145">
              <a:buFont typeface="Arial" panose="020B0604020202020204" pitchFamily="34" charset="0"/>
              <a:buChar char="•"/>
            </a:pPr>
            <a:r>
              <a:rPr lang="en-US" sz="2549" dirty="0" err="1" smtClean="0"/>
              <a:t>Nuevas</a:t>
            </a:r>
            <a:r>
              <a:rPr lang="en-US" sz="2549" dirty="0" smtClean="0"/>
              <a:t> APIs para Content Presenter</a:t>
            </a:r>
            <a:endParaRPr lang="en-US" sz="2549" dirty="0"/>
          </a:p>
          <a:p>
            <a:pPr marL="336145" indent="-336145">
              <a:buFont typeface="Arial" panose="020B0604020202020204" pitchFamily="34" charset="0"/>
              <a:buChar char="•"/>
            </a:pPr>
            <a:r>
              <a:rPr lang="en-US" sz="2549" dirty="0"/>
              <a:t>IME Composition Events</a:t>
            </a:r>
          </a:p>
          <a:p>
            <a:pPr marL="336145" indent="-336145">
              <a:buFont typeface="Arial" panose="020B0604020202020204" pitchFamily="34" charset="0"/>
              <a:buChar char="•"/>
            </a:pPr>
            <a:r>
              <a:rPr lang="en-US" sz="2549" dirty="0" err="1" smtClean="0"/>
              <a:t>Mejoras</a:t>
            </a:r>
            <a:r>
              <a:rPr lang="en-US" sz="2549" dirty="0" smtClean="0"/>
              <a:t> </a:t>
            </a:r>
            <a:r>
              <a:rPr lang="en-US" sz="2549" dirty="0" err="1" smtClean="0"/>
              <a:t>en</a:t>
            </a:r>
            <a:r>
              <a:rPr lang="en-US" sz="2549" dirty="0" smtClean="0"/>
              <a:t> el </a:t>
            </a:r>
            <a:r>
              <a:rPr lang="en-US" sz="2549" dirty="0" err="1" smtClean="0"/>
              <a:t>ListView</a:t>
            </a:r>
            <a:endParaRPr lang="en-US" sz="2549" dirty="0"/>
          </a:p>
          <a:p>
            <a:pPr marL="336145" indent="-336145">
              <a:buFont typeface="Arial" panose="020B0604020202020204" pitchFamily="34" charset="0"/>
              <a:buChar char="•"/>
            </a:pPr>
            <a:r>
              <a:rPr lang="en-US" sz="2549" dirty="0"/>
              <a:t>Framework Element </a:t>
            </a:r>
            <a:r>
              <a:rPr lang="en-US" sz="2549" dirty="0" smtClean="0"/>
              <a:t>Loading</a:t>
            </a:r>
          </a:p>
          <a:p>
            <a:pPr marL="336145" indent="-336145">
              <a:buFont typeface="Arial" panose="020B0604020202020204" pitchFamily="34" charset="0"/>
              <a:buChar char="•"/>
            </a:pPr>
            <a:r>
              <a:rPr lang="en-US" sz="2549" dirty="0" err="1" smtClean="0"/>
              <a:t>EventMejorada</a:t>
            </a:r>
            <a:r>
              <a:rPr lang="en-US" sz="2549" dirty="0" smtClean="0"/>
              <a:t> </a:t>
            </a:r>
            <a:r>
              <a:rPr lang="en-US" sz="2549" dirty="0"/>
              <a:t>la </a:t>
            </a:r>
            <a:r>
              <a:rPr lang="en-US" sz="2549" dirty="0" err="1"/>
              <a:t>experiencia</a:t>
            </a:r>
            <a:r>
              <a:rPr lang="en-US" sz="2549" dirty="0"/>
              <a:t> con </a:t>
            </a:r>
            <a:r>
              <a:rPr lang="en-US" sz="2549" dirty="0" err="1"/>
              <a:t>animaciones</a:t>
            </a:r>
            <a:endParaRPr lang="en-US" sz="2549" dirty="0"/>
          </a:p>
          <a:p>
            <a:pPr marL="336145" indent="-336145">
              <a:buFont typeface="Arial" panose="020B0604020202020204" pitchFamily="34" charset="0"/>
              <a:buChar char="•"/>
            </a:pPr>
            <a:endParaRPr lang="en-US" sz="2549" dirty="0"/>
          </a:p>
          <a:p>
            <a:endParaRPr lang="en-US" sz="2549" dirty="0"/>
          </a:p>
        </p:txBody>
      </p:sp>
      <p:sp>
        <p:nvSpPr>
          <p:cNvPr id="7" name="Text Placeholder 4"/>
          <p:cNvSpPr>
            <a:spLocks noGrp="1"/>
          </p:cNvSpPr>
          <p:nvPr>
            <p:ph type="body" sz="quarter" idx="11"/>
          </p:nvPr>
        </p:nvSpPr>
        <p:spPr>
          <a:xfrm>
            <a:off x="6245404" y="1636152"/>
            <a:ext cx="5752059" cy="4930336"/>
          </a:xfrm>
        </p:spPr>
        <p:txBody>
          <a:bodyPr/>
          <a:lstStyle/>
          <a:p>
            <a:pPr marL="336145" indent="-336145">
              <a:buFont typeface="Arial" panose="020B0604020202020204" pitchFamily="34" charset="0"/>
              <a:buChar char="•"/>
            </a:pPr>
            <a:r>
              <a:rPr lang="en-US" sz="2549" dirty="0" err="1" smtClean="0"/>
              <a:t>Mejorada</a:t>
            </a:r>
            <a:r>
              <a:rPr lang="en-US" sz="2549" dirty="0" smtClean="0"/>
              <a:t> la </a:t>
            </a:r>
            <a:r>
              <a:rPr lang="en-US" sz="2549" dirty="0" err="1" smtClean="0"/>
              <a:t>interoperabilidad</a:t>
            </a:r>
            <a:r>
              <a:rPr lang="en-US" sz="2549" dirty="0" smtClean="0"/>
              <a:t> de XAML/DX</a:t>
            </a:r>
            <a:endParaRPr lang="en-US" sz="2549" dirty="0"/>
          </a:p>
          <a:p>
            <a:pPr marL="336145" indent="-336145">
              <a:buFont typeface="Arial" panose="020B0604020202020204" pitchFamily="34" charset="0"/>
              <a:buChar char="•"/>
            </a:pPr>
            <a:r>
              <a:rPr lang="en-US" sz="2549" dirty="0"/>
              <a:t>Software Bitmap Source</a:t>
            </a:r>
          </a:p>
          <a:p>
            <a:pPr marL="336145" indent="-336145">
              <a:buFont typeface="Arial" panose="020B0604020202020204" pitchFamily="34" charset="0"/>
              <a:buChar char="•"/>
            </a:pPr>
            <a:r>
              <a:rPr lang="en-US" sz="2549" dirty="0" err="1" smtClean="0"/>
              <a:t>Mejoras</a:t>
            </a:r>
            <a:r>
              <a:rPr lang="en-US" sz="2549" dirty="0"/>
              <a:t> </a:t>
            </a:r>
            <a:r>
              <a:rPr lang="en-US" sz="2549" dirty="0" err="1" smtClean="0"/>
              <a:t>en</a:t>
            </a:r>
            <a:r>
              <a:rPr lang="en-US" sz="2549" dirty="0" smtClean="0"/>
              <a:t> el </a:t>
            </a:r>
            <a:r>
              <a:rPr lang="en-US" sz="2549" dirty="0" err="1" smtClean="0"/>
              <a:t>consumo</a:t>
            </a:r>
            <a:r>
              <a:rPr lang="en-US" sz="2549" dirty="0" smtClean="0"/>
              <a:t> de </a:t>
            </a:r>
            <a:r>
              <a:rPr lang="en-US" sz="2549" dirty="0" err="1" smtClean="0"/>
              <a:t>memoria</a:t>
            </a:r>
            <a:r>
              <a:rPr lang="en-US" sz="2549" dirty="0" smtClean="0"/>
              <a:t> </a:t>
            </a:r>
            <a:r>
              <a:rPr lang="en-US" sz="2549" dirty="0" err="1" smtClean="0"/>
              <a:t>en</a:t>
            </a:r>
            <a:r>
              <a:rPr lang="en-US" sz="2549" dirty="0" smtClean="0"/>
              <a:t> Silverlight</a:t>
            </a:r>
            <a:endParaRPr lang="en-US" sz="2549" dirty="0"/>
          </a:p>
          <a:p>
            <a:pPr marL="336145" indent="-336145">
              <a:buFont typeface="Arial" panose="020B0604020202020204" pitchFamily="34" charset="0"/>
              <a:buChar char="•"/>
            </a:pPr>
            <a:r>
              <a:rPr lang="en-US" sz="2549" dirty="0" smtClean="0"/>
              <a:t>APIs para </a:t>
            </a:r>
            <a:r>
              <a:rPr lang="en-US" sz="2549" dirty="0" err="1" smtClean="0"/>
              <a:t>imprimir</a:t>
            </a:r>
            <a:r>
              <a:rPr lang="en-US" sz="2549" dirty="0" smtClean="0"/>
              <a:t> </a:t>
            </a:r>
            <a:r>
              <a:rPr lang="en-US" sz="2549" dirty="0" err="1" smtClean="0"/>
              <a:t>en</a:t>
            </a:r>
            <a:r>
              <a:rPr lang="en-US" sz="2549" dirty="0" smtClean="0"/>
              <a:t> Mobile</a:t>
            </a:r>
            <a:endParaRPr lang="en-US" sz="2549" dirty="0"/>
          </a:p>
          <a:p>
            <a:pPr marL="336145" indent="-336145">
              <a:buFont typeface="Arial" panose="020B0604020202020204" pitchFamily="34" charset="0"/>
              <a:buChar char="•"/>
            </a:pPr>
            <a:r>
              <a:rPr lang="en-US" sz="2549" dirty="0" err="1" smtClean="0"/>
              <a:t>Mejorada</a:t>
            </a:r>
            <a:r>
              <a:rPr lang="en-US" sz="2549" dirty="0" smtClean="0"/>
              <a:t> la </a:t>
            </a:r>
            <a:r>
              <a:rPr lang="en-US" sz="2549" dirty="0" err="1" smtClean="0"/>
              <a:t>gestión</a:t>
            </a:r>
            <a:r>
              <a:rPr lang="en-US" sz="2549" dirty="0" smtClean="0"/>
              <a:t> de </a:t>
            </a:r>
            <a:r>
              <a:rPr lang="en-US" sz="2549" dirty="0" err="1" smtClean="0"/>
              <a:t>BiDi</a:t>
            </a:r>
            <a:endParaRPr lang="en-US" sz="2549" dirty="0"/>
          </a:p>
          <a:p>
            <a:pPr marL="336145" indent="-336145">
              <a:buFont typeface="Arial" panose="020B0604020202020204" pitchFamily="34" charset="0"/>
              <a:buChar char="•"/>
            </a:pPr>
            <a:r>
              <a:rPr lang="en-US" sz="2549" dirty="0" err="1" smtClean="0"/>
              <a:t>Mejoras</a:t>
            </a:r>
            <a:r>
              <a:rPr lang="en-US" sz="2549" dirty="0" smtClean="0"/>
              <a:t> </a:t>
            </a:r>
            <a:r>
              <a:rPr lang="en-US" sz="2549" dirty="0" err="1" smtClean="0"/>
              <a:t>en</a:t>
            </a:r>
            <a:r>
              <a:rPr lang="en-US" sz="2549" dirty="0" smtClean="0"/>
              <a:t> </a:t>
            </a:r>
            <a:r>
              <a:rPr lang="en-US" sz="2549" dirty="0" err="1" smtClean="0"/>
              <a:t>las</a:t>
            </a:r>
            <a:r>
              <a:rPr lang="en-US" sz="2549" dirty="0" smtClean="0"/>
              <a:t> APIs de </a:t>
            </a:r>
            <a:r>
              <a:rPr lang="en-US" sz="2549" dirty="0" err="1" smtClean="0"/>
              <a:t>ScrollViewer</a:t>
            </a:r>
            <a:endParaRPr lang="en-US" sz="2549" dirty="0"/>
          </a:p>
          <a:p>
            <a:pPr marL="336145" indent="-336145">
              <a:buFont typeface="Arial" panose="020B0604020202020204" pitchFamily="34" charset="0"/>
              <a:buChar char="•"/>
            </a:pPr>
            <a:r>
              <a:rPr lang="en-US" sz="2549" dirty="0"/>
              <a:t>Casting </a:t>
            </a:r>
            <a:r>
              <a:rPr lang="en-US" sz="2549" dirty="0" err="1" smtClean="0"/>
              <a:t>en</a:t>
            </a:r>
            <a:r>
              <a:rPr lang="en-US" sz="2549" dirty="0" smtClean="0"/>
              <a:t> </a:t>
            </a:r>
            <a:r>
              <a:rPr lang="en-US" sz="2549" dirty="0" err="1" smtClean="0"/>
              <a:t>elementos</a:t>
            </a:r>
            <a:r>
              <a:rPr lang="en-US" sz="2549" dirty="0" smtClean="0"/>
              <a:t> </a:t>
            </a:r>
            <a:r>
              <a:rPr lang="en-US" sz="2549" dirty="0" err="1" smtClean="0"/>
              <a:t>visuales</a:t>
            </a:r>
            <a:endParaRPr lang="en-US" sz="2549" dirty="0"/>
          </a:p>
        </p:txBody>
      </p:sp>
    </p:spTree>
    <p:extLst>
      <p:ext uri="{BB962C8B-B14F-4D97-AF65-F5344CB8AC3E}">
        <p14:creationId xmlns:p14="http://schemas.microsoft.com/office/powerpoint/2010/main" val="119683156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362555"/>
            <a:ext cx="11637012" cy="2132892"/>
          </a:xfrm>
        </p:spPr>
        <p:txBody>
          <a:bodyPr/>
          <a:lstStyle/>
          <a:p>
            <a:r>
              <a:rPr lang="en-US" sz="13800" dirty="0"/>
              <a:t>P</a:t>
            </a:r>
            <a:r>
              <a:rPr lang="en-US" sz="13800" dirty="0" smtClean="0"/>
              <a:t> &amp; R</a:t>
            </a:r>
            <a:endParaRPr lang="en-US" sz="13800" dirty="0"/>
          </a:p>
        </p:txBody>
      </p:sp>
    </p:spTree>
    <p:extLst>
      <p:ext uri="{BB962C8B-B14F-4D97-AF65-F5344CB8AC3E}">
        <p14:creationId xmlns:p14="http://schemas.microsoft.com/office/powerpoint/2010/main" val="9279648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Introducción</a:t>
            </a:r>
            <a:r>
              <a:rPr lang="en-US" dirty="0" smtClean="0"/>
              <a:t> de “Template 10”</a:t>
            </a:r>
            <a:endParaRPr lang="en-US" dirty="0"/>
          </a:p>
        </p:txBody>
      </p:sp>
      <p:sp>
        <p:nvSpPr>
          <p:cNvPr id="5" name="Text Placeholder 4"/>
          <p:cNvSpPr>
            <a:spLocks noGrp="1"/>
          </p:cNvSpPr>
          <p:nvPr>
            <p:ph type="body" sz="quarter" idx="10"/>
          </p:nvPr>
        </p:nvSpPr>
        <p:spPr/>
        <p:txBody>
          <a:bodyPr/>
          <a:lstStyle/>
          <a:p>
            <a:r>
              <a:rPr lang="en-US" dirty="0" smtClean="0"/>
              <a:t>Nueva </a:t>
            </a:r>
            <a:r>
              <a:rPr lang="en-US" dirty="0" err="1" smtClean="0"/>
              <a:t>plantilla</a:t>
            </a:r>
            <a:r>
              <a:rPr lang="en-US" dirty="0" smtClean="0"/>
              <a:t> </a:t>
            </a:r>
            <a:r>
              <a:rPr lang="en-US" dirty="0" err="1" smtClean="0"/>
              <a:t>en</a:t>
            </a:r>
            <a:r>
              <a:rPr lang="en-US" dirty="0" smtClean="0"/>
              <a:t> </a:t>
            </a:r>
            <a:r>
              <a:rPr lang="en-US" dirty="0" err="1" smtClean="0"/>
              <a:t>blanco</a:t>
            </a:r>
            <a:endParaRPr lang="en-US" dirty="0" smtClean="0"/>
          </a:p>
          <a:p>
            <a:pPr lvl="1"/>
            <a:r>
              <a:rPr lang="en-US" dirty="0" err="1" smtClean="0"/>
              <a:t>Incluye</a:t>
            </a:r>
            <a:r>
              <a:rPr lang="en-US" dirty="0" smtClean="0"/>
              <a:t> </a:t>
            </a:r>
            <a:r>
              <a:rPr lang="en-US" dirty="0" err="1" smtClean="0"/>
              <a:t>archivos</a:t>
            </a:r>
            <a:r>
              <a:rPr lang="en-US" dirty="0" smtClean="0"/>
              <a:t> y </a:t>
            </a:r>
            <a:r>
              <a:rPr lang="en-US" dirty="0" err="1" smtClean="0"/>
              <a:t>carpetas</a:t>
            </a:r>
            <a:r>
              <a:rPr lang="en-US" dirty="0" smtClean="0"/>
              <a:t> para </a:t>
            </a:r>
            <a:r>
              <a:rPr lang="en-US" dirty="0" err="1" smtClean="0"/>
              <a:t>guiar</a:t>
            </a:r>
            <a:r>
              <a:rPr lang="en-US" dirty="0" smtClean="0"/>
              <a:t> </a:t>
            </a:r>
            <a:r>
              <a:rPr lang="en-US" dirty="0" err="1" smtClean="0"/>
              <a:t>en</a:t>
            </a:r>
            <a:r>
              <a:rPr lang="en-US" dirty="0" smtClean="0"/>
              <a:t> </a:t>
            </a:r>
            <a:r>
              <a:rPr lang="en-US" dirty="0" err="1" smtClean="0"/>
              <a:t>las</a:t>
            </a:r>
            <a:r>
              <a:rPr lang="en-US" dirty="0" smtClean="0"/>
              <a:t> </a:t>
            </a:r>
            <a:r>
              <a:rPr lang="en-US" dirty="0" err="1" smtClean="0"/>
              <a:t>convenciones</a:t>
            </a:r>
            <a:endParaRPr lang="en-US" dirty="0" smtClean="0"/>
          </a:p>
          <a:p>
            <a:r>
              <a:rPr lang="en-US" dirty="0" smtClean="0"/>
              <a:t>Similar a la </a:t>
            </a:r>
            <a:r>
              <a:rPr lang="en-US" dirty="0" err="1" smtClean="0"/>
              <a:t>plantilla</a:t>
            </a:r>
            <a:r>
              <a:rPr lang="en-US" dirty="0" smtClean="0"/>
              <a:t> MVC</a:t>
            </a:r>
          </a:p>
          <a:p>
            <a:pPr lvl="1"/>
            <a:r>
              <a:rPr lang="en-US" dirty="0" smtClean="0"/>
              <a:t>Add-on para resolver </a:t>
            </a:r>
            <a:r>
              <a:rPr lang="en-US" dirty="0" err="1" smtClean="0"/>
              <a:t>problemas</a:t>
            </a:r>
            <a:r>
              <a:rPr lang="en-US" dirty="0" smtClean="0"/>
              <a:t> </a:t>
            </a:r>
            <a:r>
              <a:rPr lang="en-US" dirty="0" err="1" smtClean="0"/>
              <a:t>habituales</a:t>
            </a:r>
            <a:endParaRPr lang="en-US" dirty="0" smtClean="0"/>
          </a:p>
          <a:p>
            <a:r>
              <a:rPr lang="en-US" dirty="0" err="1" smtClean="0"/>
              <a:t>Resuelve</a:t>
            </a:r>
            <a:r>
              <a:rPr lang="en-US" dirty="0" smtClean="0"/>
              <a:t> el 90% de </a:t>
            </a:r>
            <a:r>
              <a:rPr lang="en-US" dirty="0" err="1" smtClean="0"/>
              <a:t>casos</a:t>
            </a:r>
            <a:endParaRPr lang="en-US" dirty="0" smtClean="0"/>
          </a:p>
          <a:p>
            <a:pPr lvl="1"/>
            <a:r>
              <a:rPr lang="en-US" dirty="0" smtClean="0"/>
              <a:t>El </a:t>
            </a:r>
            <a:r>
              <a:rPr lang="en-US" dirty="0" err="1" smtClean="0"/>
              <a:t>código</a:t>
            </a:r>
            <a:r>
              <a:rPr lang="en-US" dirty="0" smtClean="0"/>
              <a:t> </a:t>
            </a:r>
            <a:r>
              <a:rPr lang="en-US" dirty="0" err="1" smtClean="0"/>
              <a:t>resuelve</a:t>
            </a:r>
            <a:r>
              <a:rPr lang="en-US" dirty="0" smtClean="0"/>
              <a:t> el 90&amp; de </a:t>
            </a:r>
            <a:r>
              <a:rPr lang="en-US" dirty="0" err="1" smtClean="0"/>
              <a:t>usos</a:t>
            </a:r>
            <a:r>
              <a:rPr lang="en-US" dirty="0" smtClean="0"/>
              <a:t> de </a:t>
            </a:r>
            <a:r>
              <a:rPr lang="en-US" dirty="0" err="1" smtClean="0"/>
              <a:t>caso</a:t>
            </a:r>
            <a:endParaRPr lang="en-US" dirty="0" smtClean="0"/>
          </a:p>
          <a:p>
            <a:r>
              <a:rPr lang="en-US" dirty="0" smtClean="0"/>
              <a:t>Windows 10</a:t>
            </a:r>
          </a:p>
          <a:p>
            <a:pPr lvl="1"/>
            <a:r>
              <a:rPr lang="en-US" dirty="0" smtClean="0"/>
              <a:t>La </a:t>
            </a:r>
            <a:r>
              <a:rPr lang="en-US" dirty="0" err="1" smtClean="0"/>
              <a:t>plantilla</a:t>
            </a:r>
            <a:r>
              <a:rPr lang="en-US" dirty="0" smtClean="0"/>
              <a:t> </a:t>
            </a:r>
            <a:r>
              <a:rPr lang="en-US" dirty="0" err="1" smtClean="0"/>
              <a:t>esta</a:t>
            </a:r>
            <a:r>
              <a:rPr lang="en-US" dirty="0" smtClean="0"/>
              <a:t> </a:t>
            </a:r>
            <a:r>
              <a:rPr lang="en-US" dirty="0" err="1" smtClean="0"/>
              <a:t>disponible</a:t>
            </a:r>
            <a:r>
              <a:rPr lang="en-US" dirty="0" smtClean="0"/>
              <a:t> </a:t>
            </a:r>
            <a:r>
              <a:rPr lang="en-US" dirty="0" err="1" smtClean="0"/>
              <a:t>en</a:t>
            </a:r>
            <a:r>
              <a:rPr lang="en-US" dirty="0" smtClean="0"/>
              <a:t> GitHub y </a:t>
            </a:r>
            <a:r>
              <a:rPr lang="en-US" dirty="0" err="1" smtClean="0"/>
              <a:t>aun</a:t>
            </a:r>
            <a:r>
              <a:rPr lang="en-US" dirty="0" smtClean="0"/>
              <a:t> </a:t>
            </a:r>
            <a:r>
              <a:rPr lang="en-US" dirty="0" err="1" smtClean="0"/>
              <a:t>en</a:t>
            </a:r>
            <a:r>
              <a:rPr lang="en-US" dirty="0" smtClean="0"/>
              <a:t> </a:t>
            </a:r>
            <a:r>
              <a:rPr lang="en-US" dirty="0" err="1" smtClean="0"/>
              <a:t>desarrollo</a:t>
            </a:r>
            <a:endParaRPr lang="en-US" dirty="0" smtClean="0"/>
          </a:p>
        </p:txBody>
      </p:sp>
    </p:spTree>
    <p:extLst>
      <p:ext uri="{BB962C8B-B14F-4D97-AF65-F5344CB8AC3E}">
        <p14:creationId xmlns:p14="http://schemas.microsoft.com/office/powerpoint/2010/main" val="2407835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err="1" smtClean="0"/>
              <a:t>Contribuye</a:t>
            </a:r>
            <a:r>
              <a:rPr lang="en-US" dirty="0" smtClean="0"/>
              <a:t> la Template10</a:t>
            </a:r>
            <a:br>
              <a:rPr lang="en-US" dirty="0" smtClean="0"/>
            </a:br>
            <a:r>
              <a:rPr lang="en-US" b="0" dirty="0" smtClean="0"/>
              <a:t>http://aka.ms/template10</a:t>
            </a:r>
            <a:endParaRPr lang="en-US" b="0" dirty="0"/>
          </a:p>
        </p:txBody>
      </p:sp>
    </p:spTree>
    <p:extLst>
      <p:ext uri="{BB962C8B-B14F-4D97-AF65-F5344CB8AC3E}">
        <p14:creationId xmlns:p14="http://schemas.microsoft.com/office/powerpoint/2010/main" val="167207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7175" y="1107635"/>
            <a:ext cx="11685588" cy="5653087"/>
          </a:xfrm>
        </p:spPr>
        <p:txBody>
          <a:bodyPr/>
          <a:lstStyle/>
          <a:p>
            <a:r>
              <a:rPr lang="en-US" sz="3200" dirty="0" err="1" smtClean="0"/>
              <a:t>Nuevos</a:t>
            </a:r>
            <a:r>
              <a:rPr lang="en-US" sz="3200" dirty="0" smtClean="0"/>
              <a:t> </a:t>
            </a:r>
            <a:r>
              <a:rPr lang="en-US" sz="3200" dirty="0" err="1" smtClean="0"/>
              <a:t>controles</a:t>
            </a:r>
            <a:endParaRPr lang="en-US" sz="3200" dirty="0" smtClean="0"/>
          </a:p>
          <a:p>
            <a:pPr marL="234950" lvl="1" indent="0">
              <a:buNone/>
            </a:pPr>
            <a:r>
              <a:rPr lang="en-US" sz="2000" dirty="0" err="1" smtClean="0"/>
              <a:t>Controles</a:t>
            </a:r>
            <a:r>
              <a:rPr lang="en-US" sz="2000" dirty="0" smtClean="0"/>
              <a:t> </a:t>
            </a:r>
            <a:r>
              <a:rPr lang="en-US" sz="2000" dirty="0" err="1" smtClean="0"/>
              <a:t>que</a:t>
            </a:r>
            <a:r>
              <a:rPr lang="en-US" sz="2000" dirty="0" smtClean="0"/>
              <a:t> </a:t>
            </a:r>
            <a:r>
              <a:rPr lang="en-US" sz="2000" dirty="0" err="1" smtClean="0"/>
              <a:t>pasan</a:t>
            </a:r>
            <a:r>
              <a:rPr lang="en-US" sz="2000" dirty="0" smtClean="0"/>
              <a:t> a </a:t>
            </a:r>
            <a:r>
              <a:rPr lang="en-US" sz="2000" dirty="0" err="1" smtClean="0"/>
              <a:t>ser</a:t>
            </a:r>
            <a:r>
              <a:rPr lang="en-US" sz="2000" dirty="0" smtClean="0"/>
              <a:t> </a:t>
            </a:r>
            <a:r>
              <a:rPr lang="en-US" sz="2000" dirty="0" err="1" smtClean="0"/>
              <a:t>totalmente</a:t>
            </a:r>
            <a:r>
              <a:rPr lang="en-US" sz="2000" dirty="0" smtClean="0"/>
              <a:t> </a:t>
            </a:r>
            <a:r>
              <a:rPr lang="en-US" sz="2000" dirty="0" err="1" smtClean="0"/>
              <a:t>convergentes</a:t>
            </a:r>
            <a:r>
              <a:rPr lang="en-US" sz="2000" dirty="0" smtClean="0"/>
              <a:t> </a:t>
            </a:r>
            <a:r>
              <a:rPr lang="en-US" sz="2000" dirty="0" err="1" smtClean="0"/>
              <a:t>como</a:t>
            </a:r>
            <a:r>
              <a:rPr lang="en-US" sz="2000" dirty="0" smtClean="0"/>
              <a:t> el Pivot o </a:t>
            </a:r>
            <a:r>
              <a:rPr lang="en-US" sz="2000" dirty="0" err="1" smtClean="0"/>
              <a:t>nuevos</a:t>
            </a:r>
            <a:r>
              <a:rPr lang="en-US" sz="2000" dirty="0" smtClean="0"/>
              <a:t> </a:t>
            </a:r>
            <a:r>
              <a:rPr lang="en-US" sz="2000" dirty="0" err="1" smtClean="0"/>
              <a:t>controles</a:t>
            </a:r>
            <a:r>
              <a:rPr lang="en-US" sz="2000" dirty="0" smtClean="0"/>
              <a:t> con </a:t>
            </a:r>
            <a:r>
              <a:rPr lang="en-US" sz="2000" dirty="0" err="1" smtClean="0"/>
              <a:t>enormes</a:t>
            </a:r>
            <a:r>
              <a:rPr lang="en-US" sz="2000" dirty="0" smtClean="0"/>
              <a:t> </a:t>
            </a:r>
            <a:r>
              <a:rPr lang="en-US" sz="2000" dirty="0" err="1" smtClean="0"/>
              <a:t>posibilidades</a:t>
            </a:r>
            <a:r>
              <a:rPr lang="en-US" sz="2000" dirty="0" smtClean="0"/>
              <a:t> </a:t>
            </a:r>
            <a:r>
              <a:rPr lang="en-US" sz="2000" dirty="0" err="1" smtClean="0"/>
              <a:t>como</a:t>
            </a:r>
            <a:r>
              <a:rPr lang="en-US" sz="2000" dirty="0" smtClean="0"/>
              <a:t> </a:t>
            </a:r>
            <a:r>
              <a:rPr lang="en-US" sz="2000" dirty="0" err="1" smtClean="0"/>
              <a:t>InkCanvas</a:t>
            </a:r>
            <a:r>
              <a:rPr lang="en-US" sz="2000" dirty="0" smtClean="0"/>
              <a:t>.</a:t>
            </a:r>
            <a:endParaRPr lang="en-US" sz="2000" dirty="0" smtClean="0"/>
          </a:p>
          <a:p>
            <a:pPr indent="-222250"/>
            <a:r>
              <a:rPr lang="en-US" sz="3200" dirty="0" err="1" smtClean="0"/>
              <a:t>Novedades</a:t>
            </a:r>
            <a:r>
              <a:rPr lang="en-US" sz="3200" dirty="0" smtClean="0"/>
              <a:t> </a:t>
            </a:r>
            <a:r>
              <a:rPr lang="en-US" sz="3200" dirty="0" err="1" smtClean="0"/>
              <a:t>en</a:t>
            </a:r>
            <a:r>
              <a:rPr lang="en-US" sz="3200" dirty="0" smtClean="0"/>
              <a:t> XAML</a:t>
            </a:r>
            <a:endParaRPr lang="en-US" sz="3200" dirty="0"/>
          </a:p>
          <a:p>
            <a:pPr marL="234950" lvl="1" indent="0">
              <a:buNone/>
            </a:pPr>
            <a:r>
              <a:rPr lang="en-US" sz="2000" dirty="0" err="1" smtClean="0"/>
              <a:t>Novedades</a:t>
            </a:r>
            <a:r>
              <a:rPr lang="en-US" sz="2000" dirty="0" smtClean="0"/>
              <a:t> </a:t>
            </a:r>
            <a:r>
              <a:rPr lang="en-US" sz="2000" dirty="0" err="1" smtClean="0"/>
              <a:t>en</a:t>
            </a:r>
            <a:r>
              <a:rPr lang="en-US" sz="2000" dirty="0" smtClean="0"/>
              <a:t> </a:t>
            </a:r>
            <a:r>
              <a:rPr lang="en-US" sz="2000" dirty="0" err="1" smtClean="0"/>
              <a:t>DataBinding</a:t>
            </a:r>
            <a:r>
              <a:rPr lang="en-US" sz="2000" dirty="0"/>
              <a:t> </a:t>
            </a:r>
            <a:r>
              <a:rPr lang="en-US" sz="2000" dirty="0" err="1" smtClean="0"/>
              <a:t>como</a:t>
            </a:r>
            <a:r>
              <a:rPr lang="en-US" sz="2000" dirty="0" smtClean="0"/>
              <a:t> bindings </a:t>
            </a:r>
            <a:r>
              <a:rPr lang="en-US" sz="2000" dirty="0" err="1" smtClean="0"/>
              <a:t>compilados</a:t>
            </a:r>
            <a:r>
              <a:rPr lang="en-US" sz="2000" dirty="0" smtClean="0"/>
              <a:t>, bindings a </a:t>
            </a:r>
            <a:r>
              <a:rPr lang="en-US" sz="2000" dirty="0" err="1" smtClean="0"/>
              <a:t>eventos</a:t>
            </a:r>
            <a:r>
              <a:rPr lang="en-US" sz="2000" dirty="0" smtClean="0"/>
              <a:t> o </a:t>
            </a:r>
            <a:r>
              <a:rPr lang="en-US" sz="2000" dirty="0" err="1" smtClean="0"/>
              <a:t>renderizado</a:t>
            </a:r>
            <a:r>
              <a:rPr lang="en-US" sz="2000" dirty="0" smtClean="0"/>
              <a:t> </a:t>
            </a:r>
            <a:r>
              <a:rPr lang="en-US" sz="2000" dirty="0" err="1" smtClean="0"/>
              <a:t>por</a:t>
            </a:r>
            <a:r>
              <a:rPr lang="en-US" sz="2000" dirty="0" smtClean="0"/>
              <a:t> </a:t>
            </a:r>
            <a:r>
              <a:rPr lang="en-US" sz="2000" dirty="0" err="1" smtClean="0"/>
              <a:t>fases</a:t>
            </a:r>
            <a:r>
              <a:rPr lang="en-US" sz="2000" dirty="0" smtClean="0"/>
              <a:t>.</a:t>
            </a:r>
            <a:endParaRPr lang="en-US" sz="2000" dirty="0"/>
          </a:p>
          <a:p>
            <a:pPr indent="-222250"/>
            <a:r>
              <a:rPr lang="en-US" sz="3200" dirty="0" err="1" smtClean="0"/>
              <a:t>Nuevas</a:t>
            </a:r>
            <a:r>
              <a:rPr lang="en-US" sz="3200" dirty="0" smtClean="0"/>
              <a:t> </a:t>
            </a:r>
            <a:r>
              <a:rPr lang="en-US" sz="3200" dirty="0" err="1" smtClean="0"/>
              <a:t>herramientas</a:t>
            </a:r>
            <a:endParaRPr lang="en-US" sz="3200" dirty="0"/>
          </a:p>
          <a:p>
            <a:pPr marL="234950" lvl="1" indent="0">
              <a:buNone/>
            </a:pPr>
            <a:r>
              <a:rPr lang="en-US" sz="2000" dirty="0" err="1" smtClean="0"/>
              <a:t>Novedades</a:t>
            </a:r>
            <a:r>
              <a:rPr lang="en-US" sz="2000" dirty="0" smtClean="0"/>
              <a:t> </a:t>
            </a:r>
            <a:r>
              <a:rPr lang="en-US" sz="2000" dirty="0" err="1" smtClean="0"/>
              <a:t>en</a:t>
            </a:r>
            <a:r>
              <a:rPr lang="en-US" sz="2000" dirty="0" smtClean="0"/>
              <a:t> el </a:t>
            </a:r>
            <a:r>
              <a:rPr lang="en-US" sz="2000" dirty="0" err="1" smtClean="0"/>
              <a:t>análisis</a:t>
            </a:r>
            <a:r>
              <a:rPr lang="en-US" sz="2000" dirty="0" smtClean="0"/>
              <a:t> de </a:t>
            </a:r>
            <a:r>
              <a:rPr lang="en-US" sz="2000" dirty="0" err="1" smtClean="0"/>
              <a:t>memoria</a:t>
            </a:r>
            <a:r>
              <a:rPr lang="en-US" sz="2000" dirty="0" smtClean="0"/>
              <a:t>, </a:t>
            </a:r>
            <a:r>
              <a:rPr lang="en-US" sz="2000" dirty="0" err="1" smtClean="0"/>
              <a:t>nuevas</a:t>
            </a:r>
            <a:r>
              <a:rPr lang="en-US" sz="2000" dirty="0" smtClean="0"/>
              <a:t> </a:t>
            </a:r>
            <a:r>
              <a:rPr lang="en-US" sz="2000" dirty="0" err="1" smtClean="0"/>
              <a:t>herramientas</a:t>
            </a:r>
            <a:r>
              <a:rPr lang="en-US" sz="2000" dirty="0" smtClean="0"/>
              <a:t> para </a:t>
            </a:r>
            <a:r>
              <a:rPr lang="en-US" sz="2000" dirty="0" err="1" smtClean="0"/>
              <a:t>analizar</a:t>
            </a:r>
            <a:r>
              <a:rPr lang="en-US" sz="2000" dirty="0" smtClean="0"/>
              <a:t> el </a:t>
            </a:r>
            <a:r>
              <a:rPr lang="en-US" sz="2000" dirty="0" err="1" smtClean="0"/>
              <a:t>árbol</a:t>
            </a:r>
            <a:r>
              <a:rPr lang="en-US" sz="2000" dirty="0" smtClean="0"/>
              <a:t> visual de </a:t>
            </a:r>
            <a:r>
              <a:rPr lang="en-US" sz="2000" dirty="0" err="1" smtClean="0"/>
              <a:t>elementos</a:t>
            </a:r>
            <a:r>
              <a:rPr lang="en-US" sz="2000" dirty="0" smtClean="0"/>
              <a:t> XAML o </a:t>
            </a:r>
            <a:r>
              <a:rPr lang="en-US" sz="2000" dirty="0" err="1" smtClean="0"/>
              <a:t>poder</a:t>
            </a:r>
            <a:r>
              <a:rPr lang="en-US" sz="2000" dirty="0" smtClean="0"/>
              <a:t> </a:t>
            </a:r>
            <a:r>
              <a:rPr lang="en-US" sz="2000" dirty="0" err="1" smtClean="0"/>
              <a:t>modificar</a:t>
            </a:r>
            <a:r>
              <a:rPr lang="en-US" sz="2000" dirty="0" smtClean="0"/>
              <a:t> </a:t>
            </a:r>
            <a:r>
              <a:rPr lang="en-US" sz="2000" dirty="0" err="1" smtClean="0"/>
              <a:t>las</a:t>
            </a:r>
            <a:r>
              <a:rPr lang="en-US" sz="2000" dirty="0" smtClean="0"/>
              <a:t> </a:t>
            </a:r>
            <a:r>
              <a:rPr lang="en-US" sz="2000" dirty="0" err="1" smtClean="0"/>
              <a:t>propiedades</a:t>
            </a:r>
            <a:r>
              <a:rPr lang="en-US" sz="2000" dirty="0" smtClean="0"/>
              <a:t> de los </a:t>
            </a:r>
            <a:r>
              <a:rPr lang="en-US" sz="2000" dirty="0" err="1" smtClean="0"/>
              <a:t>elementos</a:t>
            </a:r>
            <a:r>
              <a:rPr lang="en-US" sz="2000" dirty="0" smtClean="0"/>
              <a:t> </a:t>
            </a:r>
            <a:r>
              <a:rPr lang="en-US" sz="2000" dirty="0" err="1" smtClean="0"/>
              <a:t>visuales</a:t>
            </a:r>
            <a:r>
              <a:rPr lang="en-US" sz="2000" dirty="0" smtClean="0"/>
              <a:t> de forma </a:t>
            </a:r>
            <a:r>
              <a:rPr lang="en-US" sz="2000" dirty="0" err="1" smtClean="0"/>
              <a:t>dinámica</a:t>
            </a:r>
            <a:r>
              <a:rPr lang="en-US" sz="2000" dirty="0" smtClean="0"/>
              <a:t>.</a:t>
            </a:r>
            <a:endParaRPr lang="en-US" sz="2000" dirty="0"/>
          </a:p>
          <a:p>
            <a:pPr indent="-222250"/>
            <a:r>
              <a:rPr lang="en-US" sz="3200" dirty="0" err="1" smtClean="0">
                <a:solidFill>
                  <a:srgbClr val="149814"/>
                </a:solidFill>
              </a:rPr>
              <a:t>Visita</a:t>
            </a:r>
            <a:r>
              <a:rPr lang="en-US" sz="3200" dirty="0" smtClean="0">
                <a:solidFill>
                  <a:srgbClr val="149814"/>
                </a:solidFill>
              </a:rPr>
              <a:t> </a:t>
            </a:r>
            <a:r>
              <a:rPr lang="en-US" sz="3200" dirty="0" smtClean="0">
                <a:solidFill>
                  <a:srgbClr val="149814"/>
                </a:solidFill>
              </a:rPr>
              <a:t>la web del </a:t>
            </a:r>
            <a:r>
              <a:rPr lang="en-US" sz="3200" dirty="0" err="1" smtClean="0">
                <a:solidFill>
                  <a:srgbClr val="149814"/>
                </a:solidFill>
              </a:rPr>
              <a:t>programa</a:t>
            </a:r>
            <a:r>
              <a:rPr lang="en-US" sz="3200" dirty="0" smtClean="0">
                <a:solidFill>
                  <a:srgbClr val="149814"/>
                </a:solidFill>
              </a:rPr>
              <a:t> de MVPs para </a:t>
            </a:r>
            <a:r>
              <a:rPr lang="en-US" sz="3200" dirty="0" err="1" smtClean="0">
                <a:solidFill>
                  <a:srgbClr val="149814"/>
                </a:solidFill>
              </a:rPr>
              <a:t>acceder</a:t>
            </a:r>
            <a:r>
              <a:rPr lang="en-US" sz="3200" dirty="0" smtClean="0">
                <a:solidFill>
                  <a:srgbClr val="149814"/>
                </a:solidFill>
              </a:rPr>
              <a:t> a </a:t>
            </a:r>
            <a:r>
              <a:rPr lang="en-US" sz="3200" dirty="0" err="1" smtClean="0">
                <a:solidFill>
                  <a:srgbClr val="149814"/>
                </a:solidFill>
              </a:rPr>
              <a:t>las</a:t>
            </a:r>
            <a:r>
              <a:rPr lang="en-US" sz="3200" dirty="0" smtClean="0">
                <a:solidFill>
                  <a:srgbClr val="149814"/>
                </a:solidFill>
              </a:rPr>
              <a:t> </a:t>
            </a:r>
            <a:r>
              <a:rPr lang="en-US" sz="3200" dirty="0" err="1" smtClean="0">
                <a:solidFill>
                  <a:srgbClr val="149814"/>
                </a:solidFill>
              </a:rPr>
              <a:t>grabaciones</a:t>
            </a:r>
            <a:r>
              <a:rPr lang="en-US" sz="3200" dirty="0" smtClean="0">
                <a:solidFill>
                  <a:srgbClr val="149814"/>
                </a:solidFill>
              </a:rPr>
              <a:t>!</a:t>
            </a:r>
            <a:endParaRPr lang="en-US" sz="3200" dirty="0">
              <a:solidFill>
                <a:srgbClr val="149814"/>
              </a:solidFill>
            </a:endParaRPr>
          </a:p>
          <a:p>
            <a:pPr marL="234950" lvl="1" indent="0">
              <a:buNone/>
            </a:pPr>
            <a:r>
              <a:rPr lang="en-US" sz="2000" dirty="0" smtClean="0">
                <a:hlinkClick r:id="rId2"/>
              </a:rPr>
              <a:t>http://aka.ms/Win10MVP</a:t>
            </a:r>
            <a:r>
              <a:rPr lang="en-US" sz="2000" dirty="0" smtClean="0"/>
              <a:t> </a:t>
            </a:r>
            <a:endParaRPr lang="en-US" sz="2000" dirty="0"/>
          </a:p>
          <a:p>
            <a:pPr marL="234950" lvl="1" indent="0">
              <a:buNone/>
            </a:pPr>
            <a:endParaRPr lang="en-US" sz="1800" dirty="0"/>
          </a:p>
          <a:p>
            <a:pPr marL="234950" lvl="1" indent="0">
              <a:buNone/>
            </a:pPr>
            <a:endParaRPr lang="en-US" sz="2000"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r>
              <a:rPr lang="en-US" dirty="0" smtClean="0"/>
              <a:t> </a:t>
            </a:r>
            <a:r>
              <a:rPr lang="en-US" dirty="0" err="1" smtClean="0"/>
              <a:t>en</a:t>
            </a:r>
            <a:r>
              <a:rPr lang="en-US" dirty="0" smtClean="0"/>
              <a:t> </a:t>
            </a:r>
            <a:r>
              <a:rPr lang="en-US" dirty="0" err="1" smtClean="0"/>
              <a:t>controles</a:t>
            </a:r>
            <a:endParaRPr lang="en-US" dirty="0"/>
          </a:p>
        </p:txBody>
      </p:sp>
    </p:spTree>
    <p:extLst>
      <p:ext uri="{BB962C8B-B14F-4D97-AF65-F5344CB8AC3E}">
        <p14:creationId xmlns:p14="http://schemas.microsoft.com/office/powerpoint/2010/main" val="139198723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893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30926" y="1462438"/>
            <a:ext cx="9146043" cy="5330247"/>
          </a:xfrm>
        </p:spPr>
        <p:txBody>
          <a:bodyPr/>
          <a:lstStyle/>
          <a:p>
            <a:r>
              <a:rPr lang="en-US" sz="1961" dirty="0">
                <a:solidFill>
                  <a:srgbClr val="0000FF"/>
                </a:solidFill>
                <a:highlight>
                  <a:srgbClr val="FFFFFF"/>
                </a:highlight>
              </a:rPr>
              <a:t>&lt;</a:t>
            </a:r>
            <a:r>
              <a:rPr lang="en-US" sz="1961" dirty="0" err="1">
                <a:solidFill>
                  <a:srgbClr val="A31515"/>
                </a:solidFill>
                <a:highlight>
                  <a:srgbClr val="FFFFFF"/>
                </a:highlight>
              </a:rPr>
              <a:t>SplitView</a:t>
            </a:r>
            <a:r>
              <a:rPr lang="en-US" sz="1961" dirty="0">
                <a:solidFill>
                  <a:srgbClr val="A31515"/>
                </a:solidFill>
                <a:highlight>
                  <a:srgbClr val="FFFFFF"/>
                </a:highlight>
              </a:rPr>
              <a:t> </a:t>
            </a:r>
            <a:r>
              <a:rPr lang="en-US" sz="1961" dirty="0" err="1">
                <a:solidFill>
                  <a:srgbClr val="FF0000"/>
                </a:solidFill>
                <a:highlight>
                  <a:srgbClr val="FFFFFF"/>
                </a:highlight>
              </a:rPr>
              <a:t>DisplayMode</a:t>
            </a:r>
            <a:r>
              <a:rPr lang="en-US" sz="1961" dirty="0">
                <a:solidFill>
                  <a:srgbClr val="0000FF"/>
                </a:solidFill>
                <a:highlight>
                  <a:srgbClr val="FFFFFF"/>
                </a:highlight>
              </a:rPr>
              <a:t>="</a:t>
            </a:r>
            <a:r>
              <a:rPr lang="en-US" sz="1961" dirty="0" err="1">
                <a:solidFill>
                  <a:srgbClr val="0000FF"/>
                </a:solidFill>
                <a:highlight>
                  <a:srgbClr val="FFFFFF"/>
                </a:highlight>
              </a:rPr>
              <a:t>Inline|Overlay|CompactInline|CompactOverlay</a:t>
            </a:r>
            <a:r>
              <a:rPr lang="en-US" sz="1961" dirty="0">
                <a:solidFill>
                  <a:srgbClr val="0000FF"/>
                </a:solidFill>
                <a:highlight>
                  <a:srgbClr val="FFFFFF"/>
                </a:highlight>
              </a:rPr>
              <a:t>"&gt;</a:t>
            </a:r>
            <a:endParaRPr lang="en-US" sz="1961" dirty="0">
              <a:solidFill>
                <a:srgbClr val="000000"/>
              </a:solidFill>
              <a:highlight>
                <a:srgbClr val="FFFFFF"/>
              </a:highlight>
            </a:endParaRPr>
          </a:p>
          <a:p>
            <a:endParaRPr lang="en-US" sz="1961" dirty="0">
              <a:solidFill>
                <a:srgbClr val="0000FF"/>
              </a:solidFill>
              <a:highlight>
                <a:srgbClr val="FFFFFF"/>
              </a:highlight>
            </a:endParaRPr>
          </a:p>
          <a:p>
            <a:r>
              <a:rPr lang="en-US" sz="1961" dirty="0">
                <a:solidFill>
                  <a:srgbClr val="0000FF"/>
                </a:solidFill>
                <a:highlight>
                  <a:srgbClr val="FFFFFF"/>
                </a:highlight>
              </a:rPr>
              <a:t>	&lt;</a:t>
            </a:r>
            <a:r>
              <a:rPr lang="en-US" sz="1961" dirty="0" err="1">
                <a:solidFill>
                  <a:srgbClr val="A31515"/>
                </a:solidFill>
                <a:highlight>
                  <a:srgbClr val="FFFFFF"/>
                </a:highlight>
              </a:rPr>
              <a:t>SplitView.Pane</a:t>
            </a:r>
            <a:r>
              <a:rPr lang="en-US" sz="1961" dirty="0">
                <a:solidFill>
                  <a:srgbClr val="0000FF"/>
                </a:solidFill>
                <a:highlight>
                  <a:srgbClr val="FFFFFF"/>
                </a:highlight>
              </a:rPr>
              <a:t>&gt;</a:t>
            </a:r>
            <a:endParaRPr lang="en-US" sz="1961" dirty="0">
              <a:solidFill>
                <a:srgbClr val="000000"/>
              </a:solidFill>
              <a:highlight>
                <a:srgbClr val="FFFFFF"/>
              </a:highlight>
            </a:endParaRPr>
          </a:p>
          <a:p>
            <a:r>
              <a:rPr lang="en-US" sz="1961" dirty="0">
                <a:solidFill>
                  <a:srgbClr val="008000"/>
                </a:solidFill>
                <a:highlight>
                  <a:srgbClr val="FFFFFF"/>
                </a:highlight>
              </a:rPr>
              <a:t>	&lt;!-- Navigation Content Here --&gt;</a:t>
            </a:r>
            <a:endParaRPr lang="en-US" sz="1961" dirty="0">
              <a:solidFill>
                <a:srgbClr val="000000"/>
              </a:solidFill>
              <a:highlight>
                <a:srgbClr val="FFFFFF"/>
              </a:highlight>
            </a:endParaRPr>
          </a:p>
          <a:p>
            <a:r>
              <a:rPr lang="en-US" sz="1961" dirty="0">
                <a:solidFill>
                  <a:srgbClr val="0000FF"/>
                </a:solidFill>
                <a:highlight>
                  <a:srgbClr val="FFFFFF"/>
                </a:highlight>
              </a:rPr>
              <a:t>	&lt;/</a:t>
            </a:r>
            <a:r>
              <a:rPr lang="en-US" sz="1961" dirty="0" err="1">
                <a:solidFill>
                  <a:srgbClr val="A31515"/>
                </a:solidFill>
                <a:highlight>
                  <a:srgbClr val="FFFFFF"/>
                </a:highlight>
              </a:rPr>
              <a:t>SplitView.Pane</a:t>
            </a:r>
            <a:r>
              <a:rPr lang="en-US" sz="1961" dirty="0">
                <a:solidFill>
                  <a:srgbClr val="0000FF"/>
                </a:solidFill>
                <a:highlight>
                  <a:srgbClr val="FFFFFF"/>
                </a:highlight>
              </a:rPr>
              <a:t>&gt;</a:t>
            </a:r>
          </a:p>
          <a:p>
            <a:endParaRPr lang="en-US" sz="1961" dirty="0">
              <a:solidFill>
                <a:srgbClr val="0000FF"/>
              </a:solidFill>
              <a:highlight>
                <a:srgbClr val="FFFFFF"/>
              </a:highlight>
            </a:endParaRPr>
          </a:p>
          <a:p>
            <a:r>
              <a:rPr lang="en-US" sz="1961" dirty="0">
                <a:solidFill>
                  <a:srgbClr val="0000FF"/>
                </a:solidFill>
                <a:highlight>
                  <a:srgbClr val="FFFFFF"/>
                </a:highlight>
              </a:rPr>
              <a:t>	</a:t>
            </a:r>
            <a:r>
              <a:rPr lang="en-US" sz="1961" dirty="0">
                <a:solidFill>
                  <a:srgbClr val="008000"/>
                </a:solidFill>
                <a:highlight>
                  <a:srgbClr val="FFFFFF"/>
                </a:highlight>
              </a:rPr>
              <a:t>&lt;!-- Main Content Here --&gt;</a:t>
            </a:r>
            <a:endParaRPr lang="en-US" sz="1961" dirty="0">
              <a:solidFill>
                <a:srgbClr val="0000FF"/>
              </a:solidFill>
              <a:highlight>
                <a:srgbClr val="FFFFFF"/>
              </a:highlight>
            </a:endParaRPr>
          </a:p>
          <a:p>
            <a:endParaRPr lang="en-US" sz="1961" dirty="0">
              <a:solidFill>
                <a:srgbClr val="0000FF"/>
              </a:solidFill>
              <a:highlight>
                <a:srgbClr val="FFFFFF"/>
              </a:highlight>
            </a:endParaRPr>
          </a:p>
          <a:p>
            <a:r>
              <a:rPr lang="en-US" sz="1961" dirty="0">
                <a:solidFill>
                  <a:srgbClr val="0000FF"/>
                </a:solidFill>
                <a:highlight>
                  <a:srgbClr val="FFFFFF"/>
                </a:highlight>
              </a:rPr>
              <a:t>&lt;/</a:t>
            </a:r>
            <a:r>
              <a:rPr lang="en-US" sz="1961" dirty="0" err="1">
                <a:solidFill>
                  <a:srgbClr val="A31515"/>
                </a:solidFill>
                <a:highlight>
                  <a:srgbClr val="FFFFFF"/>
                </a:highlight>
              </a:rPr>
              <a:t>SplitView</a:t>
            </a:r>
            <a:r>
              <a:rPr lang="en-US" sz="1961" dirty="0">
                <a:solidFill>
                  <a:srgbClr val="0000FF"/>
                </a:solidFill>
                <a:highlight>
                  <a:srgbClr val="FFFFFF"/>
                </a:highlight>
              </a:rPr>
              <a:t>&gt;</a:t>
            </a:r>
            <a:endParaRPr lang="en-US" sz="1961" dirty="0">
              <a:solidFill>
                <a:srgbClr val="000000"/>
              </a:solidFill>
              <a:highlight>
                <a:srgbClr val="FFFFFF"/>
              </a:highlight>
            </a:endParaRPr>
          </a:p>
        </p:txBody>
      </p:sp>
      <p:sp>
        <p:nvSpPr>
          <p:cNvPr id="4" name="Title 3"/>
          <p:cNvSpPr>
            <a:spLocks noGrp="1"/>
          </p:cNvSpPr>
          <p:nvPr>
            <p:ph type="title"/>
          </p:nvPr>
        </p:nvSpPr>
        <p:spPr/>
        <p:txBody>
          <a:bodyPr/>
          <a:lstStyle/>
          <a:p>
            <a:r>
              <a:rPr lang="en-US" dirty="0" err="1"/>
              <a:t>SplitView</a:t>
            </a:r>
            <a:r>
              <a:rPr lang="en-US" dirty="0" smtClean="0"/>
              <a:t/>
            </a:r>
            <a:br>
              <a:rPr lang="en-US" dirty="0" smtClean="0"/>
            </a:br>
            <a:r>
              <a:rPr lang="en-US" sz="3529" dirty="0" smtClean="0"/>
              <a:t>Panel de </a:t>
            </a:r>
            <a:r>
              <a:rPr lang="en-US" sz="3529" dirty="0" err="1" smtClean="0"/>
              <a:t>navegación</a:t>
            </a:r>
            <a:r>
              <a:rPr lang="en-US" sz="3529" dirty="0" smtClean="0"/>
              <a:t> </a:t>
            </a:r>
            <a:r>
              <a:rPr lang="en-US" sz="3529" dirty="0" err="1" smtClean="0"/>
              <a:t>adaptativo</a:t>
            </a:r>
            <a:endParaRPr lang="en-US" sz="3529" dirty="0"/>
          </a:p>
        </p:txBody>
      </p:sp>
      <p:pic>
        <p:nvPicPr>
          <p:cNvPr id="5" name="Picture 4"/>
          <p:cNvPicPr>
            <a:picLocks noChangeAspect="1"/>
          </p:cNvPicPr>
          <p:nvPr/>
        </p:nvPicPr>
        <p:blipFill>
          <a:blip r:embed="rId3"/>
          <a:stretch>
            <a:fillRect/>
          </a:stretch>
        </p:blipFill>
        <p:spPr>
          <a:xfrm>
            <a:off x="6380801" y="2757539"/>
            <a:ext cx="5317854" cy="3837426"/>
          </a:xfrm>
          <a:prstGeom prst="rect">
            <a:avLst/>
          </a:prstGeom>
        </p:spPr>
      </p:pic>
      <p:sp>
        <p:nvSpPr>
          <p:cNvPr id="6" name="Rectangle 5"/>
          <p:cNvSpPr/>
          <p:nvPr/>
        </p:nvSpPr>
        <p:spPr bwMode="auto">
          <a:xfrm>
            <a:off x="6380801" y="3231786"/>
            <a:ext cx="2091658" cy="3363179"/>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547161" y="2957910"/>
            <a:ext cx="3151494" cy="3637055"/>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5768005" y="3469869"/>
            <a:ext cx="612796" cy="31778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050171" y="4253891"/>
            <a:ext cx="3496990" cy="220938"/>
          </a:xfrm>
          <a:prstGeom prst="line">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4251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SplitView</a:t>
            </a:r>
            <a:r>
              <a:rPr lang="en-US" dirty="0" smtClean="0"/>
              <a:t/>
            </a:r>
            <a:br>
              <a:rPr lang="en-US" dirty="0" smtClean="0"/>
            </a:br>
            <a:r>
              <a:rPr lang="en-US" sz="3529" dirty="0" smtClean="0">
                <a:gradFill>
                  <a:gsLst>
                    <a:gs pos="1250">
                      <a:srgbClr val="404040"/>
                    </a:gs>
                    <a:gs pos="100000">
                      <a:srgbClr val="404040"/>
                    </a:gs>
                  </a:gsLst>
                  <a:lin ang="5400000" scaled="0"/>
                </a:gradFill>
              </a:rPr>
              <a:t>Uno de los </a:t>
            </a:r>
            <a:r>
              <a:rPr lang="en-US" sz="3529" dirty="0" err="1" smtClean="0">
                <a:gradFill>
                  <a:gsLst>
                    <a:gs pos="1250">
                      <a:srgbClr val="404040"/>
                    </a:gs>
                    <a:gs pos="100000">
                      <a:srgbClr val="404040"/>
                    </a:gs>
                  </a:gsLst>
                  <a:lin ang="5400000" scaled="0"/>
                </a:gradFill>
              </a:rPr>
              <a:t>nuevos</a:t>
            </a:r>
            <a:r>
              <a:rPr lang="en-US" sz="3529" dirty="0" smtClean="0">
                <a:gradFill>
                  <a:gsLst>
                    <a:gs pos="1250">
                      <a:srgbClr val="404040"/>
                    </a:gs>
                    <a:gs pos="100000">
                      <a:srgbClr val="404040"/>
                    </a:gs>
                  </a:gsLst>
                  <a:lin ang="5400000" scaled="0"/>
                </a:gradFill>
              </a:rPr>
              <a:t> </a:t>
            </a:r>
            <a:r>
              <a:rPr lang="en-US" sz="3529" dirty="0" err="1" smtClean="0">
                <a:gradFill>
                  <a:gsLst>
                    <a:gs pos="1250">
                      <a:srgbClr val="404040"/>
                    </a:gs>
                    <a:gs pos="100000">
                      <a:srgbClr val="404040"/>
                    </a:gs>
                  </a:gsLst>
                  <a:lin ang="5400000" scaled="0"/>
                </a:gradFill>
              </a:rPr>
              <a:t>pilares</a:t>
            </a:r>
            <a:r>
              <a:rPr lang="en-US" sz="3529" dirty="0" smtClean="0">
                <a:gradFill>
                  <a:gsLst>
                    <a:gs pos="1250">
                      <a:srgbClr val="404040"/>
                    </a:gs>
                    <a:gs pos="100000">
                      <a:srgbClr val="404040"/>
                    </a:gs>
                  </a:gsLst>
                  <a:lin ang="5400000" scaled="0"/>
                </a:gradFill>
              </a:rPr>
              <a:t> para </a:t>
            </a:r>
            <a:r>
              <a:rPr lang="en-US" sz="3529" dirty="0" err="1" smtClean="0">
                <a:gradFill>
                  <a:gsLst>
                    <a:gs pos="1250">
                      <a:srgbClr val="404040"/>
                    </a:gs>
                    <a:gs pos="100000">
                      <a:srgbClr val="404040"/>
                    </a:gs>
                  </a:gsLst>
                  <a:lin ang="5400000" scaled="0"/>
                </a:gradFill>
              </a:rPr>
              <a:t>crear</a:t>
            </a:r>
            <a:r>
              <a:rPr lang="en-US" sz="3529" dirty="0" smtClean="0">
                <a:gradFill>
                  <a:gsLst>
                    <a:gs pos="1250">
                      <a:srgbClr val="404040"/>
                    </a:gs>
                    <a:gs pos="100000">
                      <a:srgbClr val="404040"/>
                    </a:gs>
                  </a:gsLst>
                  <a:lin ang="5400000" scaled="0"/>
                </a:gradFill>
              </a:rPr>
              <a:t> Apps </a:t>
            </a:r>
            <a:r>
              <a:rPr lang="en-US" sz="3529" dirty="0" err="1" smtClean="0">
                <a:gradFill>
                  <a:gsLst>
                    <a:gs pos="1250">
                      <a:srgbClr val="404040"/>
                    </a:gs>
                    <a:gs pos="100000">
                      <a:srgbClr val="404040"/>
                    </a:gs>
                  </a:gsLst>
                  <a:lin ang="5400000" scaled="0"/>
                </a:gradFill>
              </a:rPr>
              <a:t>adaptativas</a:t>
            </a:r>
            <a:r>
              <a:rPr lang="en-US" sz="3529" dirty="0" smtClean="0">
                <a:gradFill>
                  <a:gsLst>
                    <a:gs pos="1250">
                      <a:srgbClr val="404040"/>
                    </a:gs>
                    <a:gs pos="100000">
                      <a:srgbClr val="404040"/>
                    </a:gs>
                  </a:gsLst>
                  <a:lin ang="5400000" scaled="0"/>
                </a:gradFill>
              </a:rPr>
              <a:t> </a:t>
            </a:r>
            <a:endParaRPr lang="en-US" dirty="0"/>
          </a:p>
        </p:txBody>
      </p:sp>
      <p:pic>
        <p:nvPicPr>
          <p:cNvPr id="2" name="Picture 1"/>
          <p:cNvPicPr>
            <a:picLocks noChangeAspect="1"/>
          </p:cNvPicPr>
          <p:nvPr/>
        </p:nvPicPr>
        <p:blipFill>
          <a:blip r:embed="rId3"/>
          <a:stretch>
            <a:fillRect/>
          </a:stretch>
        </p:blipFill>
        <p:spPr>
          <a:xfrm>
            <a:off x="4228449" y="1878381"/>
            <a:ext cx="7455283" cy="3954541"/>
          </a:xfrm>
          <a:prstGeom prst="rect">
            <a:avLst/>
          </a:prstGeom>
        </p:spPr>
      </p:pic>
      <p:pic>
        <p:nvPicPr>
          <p:cNvPr id="6" name="Picture 5"/>
          <p:cNvPicPr>
            <a:picLocks noChangeAspect="1"/>
          </p:cNvPicPr>
          <p:nvPr/>
        </p:nvPicPr>
        <p:blipFill>
          <a:blip r:embed="rId4"/>
          <a:stretch>
            <a:fillRect/>
          </a:stretch>
        </p:blipFill>
        <p:spPr>
          <a:xfrm>
            <a:off x="717451" y="1728977"/>
            <a:ext cx="2539870" cy="4613404"/>
          </a:xfrm>
          <a:prstGeom prst="rect">
            <a:avLst/>
          </a:prstGeom>
        </p:spPr>
      </p:pic>
      <p:sp>
        <p:nvSpPr>
          <p:cNvPr id="11" name="Rectangle 10"/>
          <p:cNvSpPr/>
          <p:nvPr/>
        </p:nvSpPr>
        <p:spPr bwMode="auto">
          <a:xfrm>
            <a:off x="866855" y="1953084"/>
            <a:ext cx="2315764" cy="3423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236230" y="2295466"/>
            <a:ext cx="1859771" cy="353745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15878" y="2790916"/>
            <a:ext cx="697999" cy="73091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245404" y="2625402"/>
            <a:ext cx="1195233" cy="134463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601256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SplitView</a:t>
            </a:r>
            <a:endParaRPr lang="en-US" dirty="0"/>
          </a:p>
        </p:txBody>
      </p:sp>
    </p:spTree>
    <p:extLst>
      <p:ext uri="{BB962C8B-B14F-4D97-AF65-F5344CB8AC3E}">
        <p14:creationId xmlns:p14="http://schemas.microsoft.com/office/powerpoint/2010/main" val="1397908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Pivot</a:t>
            </a:r>
            <a:br>
              <a:rPr lang="en-US" dirty="0" smtClean="0"/>
            </a:br>
            <a:r>
              <a:rPr lang="en-US" sz="3529" dirty="0" smtClean="0"/>
              <a:t>Mismo </a:t>
            </a:r>
            <a:r>
              <a:rPr lang="en-US" sz="3529" dirty="0" err="1" smtClean="0"/>
              <a:t>comportamiento</a:t>
            </a:r>
            <a:r>
              <a:rPr lang="en-US" sz="3529" dirty="0" smtClean="0"/>
              <a:t> </a:t>
            </a:r>
            <a:r>
              <a:rPr lang="en-US" sz="3529" dirty="0" err="1" smtClean="0"/>
              <a:t>en</a:t>
            </a:r>
            <a:r>
              <a:rPr lang="en-US" sz="3529" dirty="0" smtClean="0"/>
              <a:t> </a:t>
            </a:r>
            <a:r>
              <a:rPr lang="en-US" sz="3529" dirty="0" err="1" smtClean="0"/>
              <a:t>teléfono</a:t>
            </a:r>
            <a:r>
              <a:rPr lang="en-US" sz="3529" dirty="0" smtClean="0"/>
              <a:t>, </a:t>
            </a:r>
            <a:r>
              <a:rPr lang="en-US" sz="3529" dirty="0"/>
              <a:t>Tabs </a:t>
            </a:r>
            <a:r>
              <a:rPr lang="en-US" sz="3529" dirty="0" err="1" smtClean="0"/>
              <a:t>en</a:t>
            </a:r>
            <a:r>
              <a:rPr lang="en-US" sz="3529" dirty="0" smtClean="0"/>
              <a:t> desktop</a:t>
            </a:r>
            <a:endParaRPr lang="en-US" sz="3529" dirty="0"/>
          </a:p>
        </p:txBody>
      </p:sp>
      <p:pic>
        <p:nvPicPr>
          <p:cNvPr id="3" name="Picture 2"/>
          <p:cNvPicPr>
            <a:picLocks noChangeAspect="1"/>
          </p:cNvPicPr>
          <p:nvPr/>
        </p:nvPicPr>
        <p:blipFill>
          <a:blip r:embed="rId3"/>
          <a:stretch>
            <a:fillRect/>
          </a:stretch>
        </p:blipFill>
        <p:spPr>
          <a:xfrm>
            <a:off x="866855" y="1875841"/>
            <a:ext cx="5105239" cy="3823790"/>
          </a:xfrm>
          <a:prstGeom prst="rect">
            <a:avLst/>
          </a:prstGeom>
        </p:spPr>
      </p:pic>
      <p:pic>
        <p:nvPicPr>
          <p:cNvPr id="2" name="Picture 1"/>
          <p:cNvPicPr>
            <a:picLocks noChangeAspect="1"/>
          </p:cNvPicPr>
          <p:nvPr/>
        </p:nvPicPr>
        <p:blipFill>
          <a:blip r:embed="rId4"/>
          <a:stretch>
            <a:fillRect/>
          </a:stretch>
        </p:blipFill>
        <p:spPr>
          <a:xfrm>
            <a:off x="8285107" y="1785554"/>
            <a:ext cx="2838679" cy="4499037"/>
          </a:xfrm>
          <a:prstGeom prst="rect">
            <a:avLst/>
          </a:prstGeom>
          <a:effectLst>
            <a:glow rad="228600">
              <a:schemeClr val="bg2">
                <a:alpha val="40000"/>
              </a:schemeClr>
            </a:glow>
          </a:effectLst>
        </p:spPr>
      </p:pic>
      <p:pic>
        <p:nvPicPr>
          <p:cNvPr id="4" name="Picture 3"/>
          <p:cNvPicPr>
            <a:picLocks noChangeAspect="1"/>
          </p:cNvPicPr>
          <p:nvPr/>
        </p:nvPicPr>
        <p:blipFill>
          <a:blip r:embed="rId5"/>
          <a:stretch>
            <a:fillRect/>
          </a:stretch>
        </p:blipFill>
        <p:spPr>
          <a:xfrm>
            <a:off x="3107918" y="5089584"/>
            <a:ext cx="4640866" cy="1325962"/>
          </a:xfrm>
          <a:prstGeom prst="rect">
            <a:avLst/>
          </a:prstGeom>
        </p:spPr>
      </p:pic>
    </p:spTree>
    <p:extLst>
      <p:ext uri="{BB962C8B-B14F-4D97-AF65-F5344CB8AC3E}">
        <p14:creationId xmlns:p14="http://schemas.microsoft.com/office/powerpoint/2010/main" val="31811196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2157</TotalTime>
  <Words>1575</Words>
  <Application>Microsoft Office PowerPoint</Application>
  <PresentationFormat>Panorámica</PresentationFormat>
  <Paragraphs>292</Paragraphs>
  <Slides>50</Slides>
  <Notes>16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50</vt:i4>
      </vt:variant>
    </vt:vector>
  </HeadingPairs>
  <TitlesOfParts>
    <vt:vector size="58" baseType="lpstr">
      <vt:lpstr>Arial</vt:lpstr>
      <vt:lpstr>Calibri</vt:lpstr>
      <vt:lpstr>Consolas</vt:lpstr>
      <vt:lpstr>ＭＳ Ｐゴシック</vt:lpstr>
      <vt:lpstr>Segoe UI</vt:lpstr>
      <vt:lpstr>Segoe UI Light</vt:lpstr>
      <vt:lpstr>Times New Roman</vt:lpstr>
      <vt:lpstr>PPT%20Theme</vt:lpstr>
      <vt:lpstr>Windows 10 Developer Readiness – Spain - Powered by MVPs</vt:lpstr>
      <vt:lpstr>Novedades en XAML</vt:lpstr>
      <vt:lpstr>Javier Suárez Ruiz</vt:lpstr>
      <vt:lpstr>Presentación de PowerPoint</vt:lpstr>
      <vt:lpstr>Novedades en controles</vt:lpstr>
      <vt:lpstr>SplitView Panel de navegación adaptativo</vt:lpstr>
      <vt:lpstr>SplitView Uno de los nuevos pilares para crear Apps adaptativas </vt:lpstr>
      <vt:lpstr>SplitView</vt:lpstr>
      <vt:lpstr>Pivot Mismo comportamiento en teléfono, Tabs en desktop</vt:lpstr>
      <vt:lpstr>Control Pivot</vt:lpstr>
      <vt:lpstr>Escribir es humano.</vt:lpstr>
      <vt:lpstr>InkCanvas</vt:lpstr>
      <vt:lpstr>Ink Canvas</vt:lpstr>
      <vt:lpstr>Data binding</vt:lpstr>
      <vt:lpstr>Datos literales</vt:lpstr>
      <vt:lpstr>Datos dinámicos</vt:lpstr>
      <vt:lpstr>Actualizando la UI</vt:lpstr>
      <vt:lpstr>Validando XAML!</vt:lpstr>
      <vt:lpstr>Validando XAML en Windows 10</vt:lpstr>
      <vt:lpstr>Bindings compilados!</vt:lpstr>
      <vt:lpstr>Mejoras en rendimiento Bindings compilados AKA {x:Bind}: como {Binding}</vt:lpstr>
      <vt:lpstr>Presentación de PowerPoint</vt:lpstr>
      <vt:lpstr>Comparativa de consumo de Memoria</vt:lpstr>
      <vt:lpstr>Usando bindings compilados</vt:lpstr>
      <vt:lpstr>X:Bind</vt:lpstr>
      <vt:lpstr>¿Cuándo usamos bindings “clásicos”?</vt:lpstr>
      <vt:lpstr>X:Phase</vt:lpstr>
      <vt:lpstr>x:Phase – rendering progresivo en listados</vt:lpstr>
      <vt:lpstr>X:Phase</vt:lpstr>
      <vt:lpstr>Bindings para eventos</vt:lpstr>
      <vt:lpstr>Bindings para Eventos</vt:lpstr>
      <vt:lpstr>Bindinds para Eventos</vt:lpstr>
      <vt:lpstr>Efectos</vt:lpstr>
      <vt:lpstr>PerspectiveTransform3D Transformaciones 3D (Efectos: Rotaciones 3D, Parallax)</vt:lpstr>
      <vt:lpstr>Efectos</vt:lpstr>
      <vt:lpstr>Novedades en animaciones</vt:lpstr>
      <vt:lpstr>¿Qué podemos hacer con las animaciones?</vt:lpstr>
      <vt:lpstr>Animaciones explícitas</vt:lpstr>
      <vt:lpstr>Animaciones</vt:lpstr>
      <vt:lpstr>Herramientas</vt:lpstr>
      <vt:lpstr>Visual Studio Nuevos modos diseño, performance instrumentation  timeline tool y mucho más…</vt:lpstr>
      <vt:lpstr>Visual Studio Visual Tree Inspector</vt:lpstr>
      <vt:lpstr>Visual Tree Inspector</vt:lpstr>
      <vt:lpstr>¿Quedaron con ganas de más?</vt:lpstr>
      <vt:lpstr>Hay más…</vt:lpstr>
      <vt:lpstr>P &amp; R</vt:lpstr>
      <vt:lpstr>Introducción de “Template 10”</vt:lpstr>
      <vt:lpstr>Contribuye la Template10 http://aka.ms/template10</vt:lpstr>
      <vt:lpstr>Presentación de PowerPoint</vt:lpstr>
      <vt:lpstr>Presentación de PowerPoint</vt:lpstr>
    </vt:vector>
  </TitlesOfParts>
  <Company>MVP Award Program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10 Developer Readiness - Powered by MVPs</dc:title>
  <dc:subject>Windows 10 MVP Global Event</dc:subject>
  <dc:creator>JP.Clementi@microsoft.com</dc:creator>
  <cp:keywords>Microsoft MVP</cp:keywords>
  <cp:lastModifiedBy>Javier Suárez Ruiz</cp:lastModifiedBy>
  <cp:revision>18</cp:revision>
  <dcterms:created xsi:type="dcterms:W3CDTF">2015-04-22T15:30:39Z</dcterms:created>
  <dcterms:modified xsi:type="dcterms:W3CDTF">2015-06-05T17:49:40Z</dcterms:modified>
  <cp:category>Windows10</cp:category>
</cp:coreProperties>
</file>